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3"/>
  </p:notesMasterIdLst>
  <p:sldIdLst>
    <p:sldId id="256" r:id="rId2"/>
    <p:sldId id="291" r:id="rId3"/>
    <p:sldId id="294" r:id="rId4"/>
    <p:sldId id="295" r:id="rId5"/>
    <p:sldId id="292" r:id="rId6"/>
    <p:sldId id="257" r:id="rId7"/>
    <p:sldId id="258" r:id="rId8"/>
    <p:sldId id="259" r:id="rId9"/>
    <p:sldId id="260" r:id="rId10"/>
    <p:sldId id="261" r:id="rId11"/>
    <p:sldId id="262" r:id="rId12"/>
    <p:sldId id="263" r:id="rId13"/>
    <p:sldId id="271" r:id="rId14"/>
    <p:sldId id="272" r:id="rId15"/>
    <p:sldId id="273" r:id="rId16"/>
    <p:sldId id="297" r:id="rId17"/>
    <p:sldId id="274" r:id="rId18"/>
    <p:sldId id="275" r:id="rId19"/>
    <p:sldId id="298" r:id="rId20"/>
    <p:sldId id="299" r:id="rId21"/>
    <p:sldId id="276" r:id="rId22"/>
    <p:sldId id="277" r:id="rId23"/>
    <p:sldId id="278" r:id="rId24"/>
    <p:sldId id="279" r:id="rId25"/>
    <p:sldId id="300" r:id="rId26"/>
    <p:sldId id="289" r:id="rId27"/>
    <p:sldId id="301" r:id="rId28"/>
    <p:sldId id="302" r:id="rId29"/>
    <p:sldId id="303" r:id="rId30"/>
    <p:sldId id="293" r:id="rId31"/>
    <p:sldId id="264" r:id="rId32"/>
  </p:sldIdLst>
  <p:sldSz cx="18288000" cy="10287000"/>
  <p:notesSz cx="6858000" cy="9144000"/>
  <p:embeddedFontLst>
    <p:embeddedFont>
      <p:font typeface="Agrandir" pitchFamily="2" charset="77"/>
      <p:regular r:id="rId34"/>
    </p:embeddedFont>
    <p:embeddedFont>
      <p:font typeface="Agrandir Bold" pitchFamily="2" charset="77"/>
      <p:regular r:id="rId35"/>
      <p:bold r:id="rId36"/>
    </p:embeddedFont>
    <p:embeddedFont>
      <p:font typeface="Arial Black" panose="020B0604020202020204" pitchFamily="34" charset="0"/>
      <p:bold r:id="rId37"/>
    </p:embeddedFont>
    <p:embeddedFont>
      <p:font typeface="Arimo" panose="020B0604020202020204" pitchFamily="34" charset="0"/>
      <p:regular r:id="rId38"/>
    </p:embeddedFont>
    <p:embeddedFont>
      <p:font typeface="Be Vietnam Ultra-Bold" pitchFamily="2" charset="77"/>
      <p:regular r:id="rId39"/>
      <p:bold r:id="rId40"/>
    </p:embeddedFont>
    <p:embeddedFont>
      <p:font typeface="Public Sans" pitchFamily="2" charset="77"/>
      <p:regular r:id="rId41"/>
    </p:embeddedFont>
    <p:embeddedFont>
      <p:font typeface="Public Sans Bold" pitchFamily="2" charset="77"/>
      <p:regular r:id="rId42"/>
    </p:embeddedFont>
    <p:embeddedFont>
      <p:font typeface="Public Sans Medium" pitchFamily="2" charset="77"/>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06" autoAdjust="0"/>
    <p:restoredTop sz="94637" autoAdjust="0"/>
  </p:normalViewPr>
  <p:slideViewPr>
    <p:cSldViewPr>
      <p:cViewPr varScale="1">
        <p:scale>
          <a:sx n="44" d="100"/>
          <a:sy n="44" d="100"/>
        </p:scale>
        <p:origin x="248" y="7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813B2D-BC04-AC46-AED2-A6B61AAF2D44}" type="datetimeFigureOut">
              <a:rPr lang="en-US" smtClean="0"/>
              <a:t>10/2/25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DAF3E0-FB24-224D-8589-A75CB6172C4A}" type="slidenum">
              <a:rPr lang="en-US" smtClean="0"/>
              <a:t>‹#›</a:t>
            </a:fld>
            <a:endParaRPr lang="en-US"/>
          </a:p>
        </p:txBody>
      </p:sp>
    </p:spTree>
    <p:extLst>
      <p:ext uri="{BB962C8B-B14F-4D97-AF65-F5344CB8AC3E}">
        <p14:creationId xmlns:p14="http://schemas.microsoft.com/office/powerpoint/2010/main" val="3777166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DAF3E0-FB24-224D-8589-A75CB6172C4A}" type="slidenum">
              <a:rPr lang="en-US" smtClean="0"/>
              <a:t>16</a:t>
            </a:fld>
            <a:endParaRPr lang="en-US"/>
          </a:p>
        </p:txBody>
      </p:sp>
    </p:spTree>
    <p:extLst>
      <p:ext uri="{BB962C8B-B14F-4D97-AF65-F5344CB8AC3E}">
        <p14:creationId xmlns:p14="http://schemas.microsoft.com/office/powerpoint/2010/main" val="3563915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1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27.png"/><Relationship Id="rId7" Type="http://schemas.openxmlformats.org/officeDocument/2006/relationships/image" Target="../media/image23.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2.svg"/><Relationship Id="rId4" Type="http://schemas.openxmlformats.org/officeDocument/2006/relationships/image" Target="../media/image28.svg"/><Relationship Id="rId9"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sv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sv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svg"/><Relationship Id="rId9" Type="http://schemas.openxmlformats.org/officeDocument/2006/relationships/image" Target="../media/image39.svg"/></Relationships>
</file>

<file path=ppt/slides/_rels/slide17.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9.sv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9.sv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9.sv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9.sv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05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txBody>
          <a:bodyPr/>
          <a:lstStyle/>
          <a:p>
            <a:endParaRPr lang="en-PH" dirty="0"/>
          </a:p>
        </p:txBody>
      </p:sp>
      <p:grpSp>
        <p:nvGrpSpPr>
          <p:cNvPr id="3" name="Group 3"/>
          <p:cNvGrpSpPr/>
          <p:nvPr/>
        </p:nvGrpSpPr>
        <p:grpSpPr>
          <a:xfrm>
            <a:off x="19050" y="6515100"/>
            <a:ext cx="18313605" cy="4630499"/>
            <a:chOff x="0" y="0"/>
            <a:chExt cx="7796805" cy="1495993"/>
          </a:xfrm>
        </p:grpSpPr>
        <p:sp>
          <p:nvSpPr>
            <p:cNvPr id="4" name="Freeform 4"/>
            <p:cNvSpPr/>
            <p:nvPr/>
          </p:nvSpPr>
          <p:spPr>
            <a:xfrm>
              <a:off x="0" y="0"/>
              <a:ext cx="7796805" cy="1495993"/>
            </a:xfrm>
            <a:custGeom>
              <a:avLst/>
              <a:gdLst/>
              <a:ahLst/>
              <a:cxnLst/>
              <a:rect l="l" t="t" r="r" b="b"/>
              <a:pathLst>
                <a:path w="7796805" h="1495993">
                  <a:moveTo>
                    <a:pt x="0" y="0"/>
                  </a:moveTo>
                  <a:lnTo>
                    <a:pt x="7796805" y="0"/>
                  </a:lnTo>
                  <a:lnTo>
                    <a:pt x="7796805" y="1495993"/>
                  </a:lnTo>
                  <a:lnTo>
                    <a:pt x="0" y="1495993"/>
                  </a:lnTo>
                  <a:close/>
                </a:path>
              </a:pathLst>
            </a:custGeom>
            <a:solidFill>
              <a:srgbClr val="3A855D"/>
            </a:solidFill>
          </p:spPr>
          <p:txBody>
            <a:bodyPr/>
            <a:lstStyle/>
            <a:p>
              <a:endParaRPr lang="en-PH"/>
            </a:p>
          </p:txBody>
        </p:sp>
        <p:sp>
          <p:nvSpPr>
            <p:cNvPr id="5" name="TextBox 5"/>
            <p:cNvSpPr txBox="1"/>
            <p:nvPr/>
          </p:nvSpPr>
          <p:spPr>
            <a:xfrm>
              <a:off x="0" y="-28575"/>
              <a:ext cx="7796805" cy="1524568"/>
            </a:xfrm>
            <a:prstGeom prst="rect">
              <a:avLst/>
            </a:prstGeom>
          </p:spPr>
          <p:txBody>
            <a:bodyPr lIns="50800" tIns="50800" rIns="50800" bIns="50800" rtlCol="0" anchor="ctr"/>
            <a:lstStyle/>
            <a:p>
              <a:pPr algn="ctr">
                <a:lnSpc>
                  <a:spcPts val="1960"/>
                </a:lnSpc>
                <a:spcBef>
                  <a:spcPct val="0"/>
                </a:spcBef>
              </a:pPr>
              <a:endParaRPr/>
            </a:p>
          </p:txBody>
        </p:sp>
      </p:grpSp>
      <p:sp>
        <p:nvSpPr>
          <p:cNvPr id="6" name="Freeform 6"/>
          <p:cNvSpPr/>
          <p:nvPr/>
        </p:nvSpPr>
        <p:spPr>
          <a:xfrm>
            <a:off x="-44655" y="5934960"/>
            <a:ext cx="18313605" cy="5231429"/>
          </a:xfrm>
          <a:custGeom>
            <a:avLst/>
            <a:gdLst/>
            <a:ahLst/>
            <a:cxnLst/>
            <a:rect l="l" t="t" r="r" b="b"/>
            <a:pathLst>
              <a:path w="20104489" h="5523017">
                <a:moveTo>
                  <a:pt x="0" y="0"/>
                </a:moveTo>
                <a:lnTo>
                  <a:pt x="20104490" y="0"/>
                </a:lnTo>
                <a:lnTo>
                  <a:pt x="20104490" y="5523017"/>
                </a:lnTo>
                <a:lnTo>
                  <a:pt x="0" y="5523017"/>
                </a:lnTo>
                <a:lnTo>
                  <a:pt x="0" y="0"/>
                </a:lnTo>
                <a:close/>
              </a:path>
            </a:pathLst>
          </a:custGeom>
          <a:blipFill>
            <a:blip r:embed="rId3"/>
            <a:stretch>
              <a:fillRect t="-144363" r="-9035" b="-20568"/>
            </a:stretch>
          </a:blipFill>
        </p:spPr>
        <p:txBody>
          <a:bodyPr/>
          <a:lstStyle/>
          <a:p>
            <a:endParaRPr lang="en-PH"/>
          </a:p>
        </p:txBody>
      </p:sp>
      <p:sp>
        <p:nvSpPr>
          <p:cNvPr id="7" name="TextBox 7"/>
          <p:cNvSpPr txBox="1"/>
          <p:nvPr/>
        </p:nvSpPr>
        <p:spPr>
          <a:xfrm>
            <a:off x="1720442" y="1434342"/>
            <a:ext cx="16045481" cy="3175641"/>
          </a:xfrm>
          <a:prstGeom prst="rect">
            <a:avLst/>
          </a:prstGeom>
        </p:spPr>
        <p:txBody>
          <a:bodyPr lIns="0" tIns="0" rIns="0" bIns="0" rtlCol="0" anchor="t">
            <a:spAutoFit/>
          </a:bodyPr>
          <a:lstStyle/>
          <a:p>
            <a:pPr algn="ctr">
              <a:lnSpc>
                <a:spcPts val="12120"/>
              </a:lnSpc>
            </a:pPr>
            <a:r>
              <a:rPr lang="en-US" sz="12625" spc="-1035" dirty="0">
                <a:solidFill>
                  <a:srgbClr val="3A855D"/>
                </a:solidFill>
                <a:latin typeface="Public Sans"/>
                <a:ea typeface="Public Sans"/>
                <a:cs typeface="Public Sans"/>
                <a:sym typeface="Public Sans"/>
              </a:rPr>
              <a:t>THE CONTEMPORARY WORLD</a:t>
            </a:r>
          </a:p>
        </p:txBody>
      </p:sp>
      <p:sp>
        <p:nvSpPr>
          <p:cNvPr id="8" name="TextBox 8"/>
          <p:cNvSpPr txBox="1"/>
          <p:nvPr/>
        </p:nvSpPr>
        <p:spPr>
          <a:xfrm>
            <a:off x="3275805" y="5025965"/>
            <a:ext cx="12559973" cy="512063"/>
          </a:xfrm>
          <a:prstGeom prst="rect">
            <a:avLst/>
          </a:prstGeom>
        </p:spPr>
        <p:txBody>
          <a:bodyPr lIns="0" tIns="0" rIns="0" bIns="0" rtlCol="0" anchor="t">
            <a:spAutoFit/>
          </a:bodyPr>
          <a:lstStyle/>
          <a:p>
            <a:pPr marL="0" lvl="0" indent="0" algn="ctr">
              <a:lnSpc>
                <a:spcPts val="3830"/>
              </a:lnSpc>
              <a:spcBef>
                <a:spcPct val="0"/>
              </a:spcBef>
            </a:pPr>
            <a:r>
              <a:rPr lang="en-US" sz="4974" b="1" dirty="0">
                <a:ln w="22225">
                  <a:solidFill>
                    <a:srgbClr val="C00000"/>
                  </a:solidFill>
                  <a:prstDash val="solid"/>
                </a:ln>
                <a:solidFill>
                  <a:srgbClr val="00B050"/>
                </a:solidFill>
                <a:latin typeface="Public Sans"/>
                <a:ea typeface="Public Sans"/>
                <a:cs typeface="Public Sans"/>
                <a:sym typeface="Public Sans"/>
              </a:rPr>
              <a:t>DOC LEGASPI</a:t>
            </a:r>
          </a:p>
        </p:txBody>
      </p:sp>
      <p:sp>
        <p:nvSpPr>
          <p:cNvPr id="9" name="Freeform 9"/>
          <p:cNvSpPr/>
          <p:nvPr/>
        </p:nvSpPr>
        <p:spPr>
          <a:xfrm>
            <a:off x="16629612" y="2839899"/>
            <a:ext cx="1703043" cy="2771224"/>
          </a:xfrm>
          <a:custGeom>
            <a:avLst/>
            <a:gdLst/>
            <a:ahLst/>
            <a:cxnLst/>
            <a:rect l="l" t="t" r="r" b="b"/>
            <a:pathLst>
              <a:path w="1703043" h="2771224">
                <a:moveTo>
                  <a:pt x="0" y="0"/>
                </a:moveTo>
                <a:lnTo>
                  <a:pt x="1703043" y="0"/>
                </a:lnTo>
                <a:lnTo>
                  <a:pt x="1703043" y="2771224"/>
                </a:lnTo>
                <a:lnTo>
                  <a:pt x="0" y="27712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10" name="Freeform 10"/>
          <p:cNvSpPr/>
          <p:nvPr/>
        </p:nvSpPr>
        <p:spPr>
          <a:xfrm rot="7392287">
            <a:off x="-293516" y="375175"/>
            <a:ext cx="2740351" cy="1774376"/>
          </a:xfrm>
          <a:custGeom>
            <a:avLst/>
            <a:gdLst/>
            <a:ahLst/>
            <a:cxnLst/>
            <a:rect l="l" t="t" r="r" b="b"/>
            <a:pathLst>
              <a:path w="3383874" h="2848607">
                <a:moveTo>
                  <a:pt x="0" y="0"/>
                </a:moveTo>
                <a:lnTo>
                  <a:pt x="3383875" y="0"/>
                </a:lnTo>
                <a:lnTo>
                  <a:pt x="3383875" y="2848606"/>
                </a:lnTo>
                <a:lnTo>
                  <a:pt x="0" y="2848606"/>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PH"/>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PH"/>
          </a:p>
        </p:txBody>
      </p:sp>
      <p:sp>
        <p:nvSpPr>
          <p:cNvPr id="3" name="TextBox 3"/>
          <p:cNvSpPr txBox="1"/>
          <p:nvPr/>
        </p:nvSpPr>
        <p:spPr>
          <a:xfrm>
            <a:off x="339795" y="1482729"/>
            <a:ext cx="14265625" cy="8823857"/>
          </a:xfrm>
          <a:prstGeom prst="rect">
            <a:avLst/>
          </a:prstGeom>
        </p:spPr>
        <p:txBody>
          <a:bodyPr lIns="0" tIns="0" rIns="0" bIns="0" rtlCol="0" anchor="t">
            <a:spAutoFit/>
          </a:bodyPr>
          <a:lstStyle/>
          <a:p>
            <a:pPr algn="just">
              <a:lnSpc>
                <a:spcPts val="5421"/>
              </a:lnSpc>
            </a:pPr>
            <a:r>
              <a:rPr lang="en-US" sz="4268" b="1" dirty="0">
                <a:ln w="22225">
                  <a:solidFill>
                    <a:srgbClr val="C00000"/>
                  </a:solidFill>
                  <a:prstDash val="solid"/>
                </a:ln>
                <a:solidFill>
                  <a:srgbClr val="FF0000"/>
                </a:solidFill>
                <a:latin typeface="Agrandir"/>
                <a:ea typeface="Agrandir"/>
                <a:cs typeface="Agrandir"/>
                <a:sym typeface="Agrandir"/>
              </a:rPr>
              <a:t>South Korea’s Economic Growth </a:t>
            </a:r>
            <a:r>
              <a:rPr lang="en-US" sz="4268" dirty="0">
                <a:solidFill>
                  <a:srgbClr val="2B2B2B"/>
                </a:solidFill>
                <a:latin typeface="Agrandir"/>
                <a:ea typeface="Agrandir"/>
                <a:cs typeface="Agrandir"/>
                <a:sym typeface="Agrandir"/>
              </a:rPr>
              <a:t>– South Korea, once a poor country, embraced industrialization, technology, and education, becoming a tech powerhouse with companies like Samsung and Hyundai.</a:t>
            </a:r>
          </a:p>
          <a:p>
            <a:pPr algn="just">
              <a:lnSpc>
                <a:spcPts val="5421"/>
              </a:lnSpc>
            </a:pPr>
            <a:r>
              <a:rPr lang="en-US" sz="4268" dirty="0">
                <a:solidFill>
                  <a:srgbClr val="2B2B2B"/>
                </a:solidFill>
                <a:latin typeface="Agrandir"/>
                <a:ea typeface="Agrandir"/>
                <a:cs typeface="Agrandir"/>
                <a:sym typeface="Agrandir"/>
              </a:rPr>
              <a:t>🔹 </a:t>
            </a:r>
            <a:r>
              <a:rPr lang="en-US" sz="4268" b="1" dirty="0">
                <a:solidFill>
                  <a:srgbClr val="FF0000"/>
                </a:solidFill>
                <a:latin typeface="Agrandir Bold"/>
                <a:ea typeface="Agrandir Bold"/>
                <a:cs typeface="Agrandir Bold"/>
                <a:sym typeface="Agrandir Bold"/>
              </a:rPr>
              <a:t>India’s IT Boom </a:t>
            </a:r>
            <a:r>
              <a:rPr lang="en-US" sz="4268" dirty="0">
                <a:solidFill>
                  <a:srgbClr val="2B2B2B"/>
                </a:solidFill>
                <a:latin typeface="Agrandir"/>
                <a:ea typeface="Agrandir"/>
                <a:cs typeface="Agrandir"/>
                <a:sym typeface="Agrandir"/>
              </a:rPr>
              <a:t>– India's embrace of globalization allowed cities like Bangalore to become global IT hubs, attracting companies like Google, Microsoft, and IBM, which provide employment and economic growth.</a:t>
            </a:r>
          </a:p>
          <a:p>
            <a:pPr algn="just">
              <a:lnSpc>
                <a:spcPts val="5294"/>
              </a:lnSpc>
            </a:pPr>
            <a:r>
              <a:rPr lang="en-US" sz="4168" dirty="0">
                <a:solidFill>
                  <a:srgbClr val="2B2B2B"/>
                </a:solidFill>
                <a:latin typeface="Agrandir"/>
                <a:ea typeface="Agrandir"/>
                <a:cs typeface="Agrandir"/>
                <a:sym typeface="Agrandir"/>
              </a:rPr>
              <a:t>🔹</a:t>
            </a:r>
            <a:r>
              <a:rPr lang="en-US" sz="4168" b="1" dirty="0">
                <a:solidFill>
                  <a:srgbClr val="7ED957"/>
                </a:solidFill>
                <a:latin typeface="Agrandir Bold"/>
                <a:ea typeface="Agrandir Bold"/>
                <a:cs typeface="Agrandir Bold"/>
                <a:sym typeface="Agrandir Bold"/>
              </a:rPr>
              <a:t> </a:t>
            </a:r>
            <a:r>
              <a:rPr lang="en-US" sz="4168" b="1" dirty="0">
                <a:solidFill>
                  <a:srgbClr val="FF0000"/>
                </a:solidFill>
                <a:latin typeface="Agrandir Bold"/>
                <a:ea typeface="Agrandir Bold"/>
                <a:cs typeface="Agrandir Bold"/>
                <a:sym typeface="Agrandir Bold"/>
              </a:rPr>
              <a:t>China’s Development through Special Economic Zones (SEZs) </a:t>
            </a:r>
            <a:r>
              <a:rPr lang="en-US" sz="4168" dirty="0">
                <a:solidFill>
                  <a:srgbClr val="7ED957"/>
                </a:solidFill>
                <a:latin typeface="Agrandir"/>
                <a:ea typeface="Agrandir"/>
                <a:cs typeface="Agrandir"/>
                <a:sym typeface="Agrandir"/>
              </a:rPr>
              <a:t>–</a:t>
            </a:r>
            <a:r>
              <a:rPr lang="en-US" sz="4168" dirty="0">
                <a:solidFill>
                  <a:srgbClr val="2B2B2B"/>
                </a:solidFill>
                <a:latin typeface="Agrandir"/>
                <a:ea typeface="Agrandir"/>
                <a:cs typeface="Agrandir"/>
                <a:sym typeface="Agrandir"/>
              </a:rPr>
              <a:t> In the 1980s, China opened its economy to foreign investment (e.g., in Shenzhen) and became the world's factory, lifting millions out of poverty.</a:t>
            </a:r>
          </a:p>
          <a:p>
            <a:pPr algn="l">
              <a:lnSpc>
                <a:spcPts val="4405"/>
              </a:lnSpc>
            </a:pPr>
            <a:endParaRPr lang="en-US" sz="4168" dirty="0">
              <a:solidFill>
                <a:srgbClr val="2B2B2B"/>
              </a:solidFill>
              <a:latin typeface="Agrandir"/>
              <a:ea typeface="Agrandir"/>
              <a:cs typeface="Agrandir"/>
              <a:sym typeface="Agrandir"/>
            </a:endParaRPr>
          </a:p>
        </p:txBody>
      </p:sp>
      <p:sp>
        <p:nvSpPr>
          <p:cNvPr id="4" name="TextBox 4"/>
          <p:cNvSpPr txBox="1"/>
          <p:nvPr/>
        </p:nvSpPr>
        <p:spPr>
          <a:xfrm>
            <a:off x="339795" y="245110"/>
            <a:ext cx="6772928" cy="1390019"/>
          </a:xfrm>
          <a:prstGeom prst="rect">
            <a:avLst/>
          </a:prstGeom>
        </p:spPr>
        <p:txBody>
          <a:bodyPr lIns="0" tIns="0" rIns="0" bIns="0" rtlCol="0" anchor="t">
            <a:spAutoFit/>
          </a:bodyPr>
          <a:lstStyle/>
          <a:p>
            <a:pPr algn="l">
              <a:lnSpc>
                <a:spcPts val="8600"/>
              </a:lnSpc>
            </a:pPr>
            <a:r>
              <a:rPr lang="en-US" sz="8600" b="1">
                <a:solidFill>
                  <a:srgbClr val="355952"/>
                </a:solidFill>
                <a:latin typeface="Agrandir Bold"/>
                <a:ea typeface="Agrandir Bold"/>
                <a:cs typeface="Agrandir Bold"/>
                <a:sym typeface="Agrandir Bold"/>
              </a:rPr>
              <a:t>EXAMPLES:</a:t>
            </a:r>
          </a:p>
        </p:txBody>
      </p:sp>
      <p:sp>
        <p:nvSpPr>
          <p:cNvPr id="5" name="Freeform 5"/>
          <p:cNvSpPr/>
          <p:nvPr/>
        </p:nvSpPr>
        <p:spPr>
          <a:xfrm>
            <a:off x="15135208" y="3711355"/>
            <a:ext cx="2864289" cy="2864289"/>
          </a:xfrm>
          <a:custGeom>
            <a:avLst/>
            <a:gdLst/>
            <a:ahLst/>
            <a:cxnLst/>
            <a:rect l="l" t="t" r="r" b="b"/>
            <a:pathLst>
              <a:path w="2864289" h="2864289">
                <a:moveTo>
                  <a:pt x="0" y="0"/>
                </a:moveTo>
                <a:lnTo>
                  <a:pt x="2864289" y="0"/>
                </a:lnTo>
                <a:lnTo>
                  <a:pt x="2864289" y="2864290"/>
                </a:lnTo>
                <a:lnTo>
                  <a:pt x="0" y="28642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6" name="Freeform 6"/>
          <p:cNvSpPr/>
          <p:nvPr/>
        </p:nvSpPr>
        <p:spPr>
          <a:xfrm>
            <a:off x="14819625" y="330835"/>
            <a:ext cx="2864289" cy="2864289"/>
          </a:xfrm>
          <a:custGeom>
            <a:avLst/>
            <a:gdLst/>
            <a:ahLst/>
            <a:cxnLst/>
            <a:rect l="l" t="t" r="r" b="b"/>
            <a:pathLst>
              <a:path w="2864289" h="2864289">
                <a:moveTo>
                  <a:pt x="0" y="0"/>
                </a:moveTo>
                <a:lnTo>
                  <a:pt x="2864289" y="0"/>
                </a:lnTo>
                <a:lnTo>
                  <a:pt x="2864289" y="2864289"/>
                </a:lnTo>
                <a:lnTo>
                  <a:pt x="0" y="28642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PH"/>
          </a:p>
        </p:txBody>
      </p:sp>
      <p:sp>
        <p:nvSpPr>
          <p:cNvPr id="7" name="Freeform 7"/>
          <p:cNvSpPr/>
          <p:nvPr/>
        </p:nvSpPr>
        <p:spPr>
          <a:xfrm>
            <a:off x="15135208" y="7260445"/>
            <a:ext cx="2864289" cy="2864289"/>
          </a:xfrm>
          <a:custGeom>
            <a:avLst/>
            <a:gdLst/>
            <a:ahLst/>
            <a:cxnLst/>
            <a:rect l="l" t="t" r="r" b="b"/>
            <a:pathLst>
              <a:path w="2864289" h="2864289">
                <a:moveTo>
                  <a:pt x="0" y="0"/>
                </a:moveTo>
                <a:lnTo>
                  <a:pt x="2864289" y="0"/>
                </a:lnTo>
                <a:lnTo>
                  <a:pt x="2864289" y="2864289"/>
                </a:lnTo>
                <a:lnTo>
                  <a:pt x="0" y="28642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PH"/>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PH"/>
          </a:p>
        </p:txBody>
      </p:sp>
      <p:sp>
        <p:nvSpPr>
          <p:cNvPr id="3" name="Freeform 3"/>
          <p:cNvSpPr/>
          <p:nvPr/>
        </p:nvSpPr>
        <p:spPr>
          <a:xfrm>
            <a:off x="12877174" y="3279105"/>
            <a:ext cx="4382126" cy="3728791"/>
          </a:xfrm>
          <a:custGeom>
            <a:avLst/>
            <a:gdLst/>
            <a:ahLst/>
            <a:cxnLst/>
            <a:rect l="l" t="t" r="r" b="b"/>
            <a:pathLst>
              <a:path w="4382126" h="3728791">
                <a:moveTo>
                  <a:pt x="0" y="0"/>
                </a:moveTo>
                <a:lnTo>
                  <a:pt x="4382126" y="0"/>
                </a:lnTo>
                <a:lnTo>
                  <a:pt x="4382126" y="3728790"/>
                </a:lnTo>
                <a:lnTo>
                  <a:pt x="0" y="37287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4" name="Freeform 4"/>
          <p:cNvSpPr/>
          <p:nvPr/>
        </p:nvSpPr>
        <p:spPr>
          <a:xfrm rot="-1328462">
            <a:off x="12829423" y="2021291"/>
            <a:ext cx="4477629" cy="2210829"/>
          </a:xfrm>
          <a:custGeom>
            <a:avLst/>
            <a:gdLst/>
            <a:ahLst/>
            <a:cxnLst/>
            <a:rect l="l" t="t" r="r" b="b"/>
            <a:pathLst>
              <a:path w="4477629" h="2210829">
                <a:moveTo>
                  <a:pt x="0" y="0"/>
                </a:moveTo>
                <a:lnTo>
                  <a:pt x="4477628" y="0"/>
                </a:lnTo>
                <a:lnTo>
                  <a:pt x="4477628" y="2210829"/>
                </a:lnTo>
                <a:lnTo>
                  <a:pt x="0" y="221082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PH"/>
          </a:p>
        </p:txBody>
      </p:sp>
      <p:sp>
        <p:nvSpPr>
          <p:cNvPr id="5" name="Freeform 5"/>
          <p:cNvSpPr/>
          <p:nvPr/>
        </p:nvSpPr>
        <p:spPr>
          <a:xfrm rot="-1436919" flipH="1" flipV="1">
            <a:off x="12854427" y="6433585"/>
            <a:ext cx="4837319" cy="2388426"/>
          </a:xfrm>
          <a:custGeom>
            <a:avLst/>
            <a:gdLst/>
            <a:ahLst/>
            <a:cxnLst/>
            <a:rect l="l" t="t" r="r" b="b"/>
            <a:pathLst>
              <a:path w="4837319" h="2388426">
                <a:moveTo>
                  <a:pt x="4837319" y="2388426"/>
                </a:moveTo>
                <a:lnTo>
                  <a:pt x="0" y="2388426"/>
                </a:lnTo>
                <a:lnTo>
                  <a:pt x="0" y="0"/>
                </a:lnTo>
                <a:lnTo>
                  <a:pt x="4837319" y="0"/>
                </a:lnTo>
                <a:lnTo>
                  <a:pt x="4837319" y="2388426"/>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PH"/>
          </a:p>
        </p:txBody>
      </p:sp>
      <p:sp>
        <p:nvSpPr>
          <p:cNvPr id="6" name="TextBox 6"/>
          <p:cNvSpPr txBox="1"/>
          <p:nvPr/>
        </p:nvSpPr>
        <p:spPr>
          <a:xfrm>
            <a:off x="394277" y="312420"/>
            <a:ext cx="12482897" cy="2423160"/>
          </a:xfrm>
          <a:prstGeom prst="rect">
            <a:avLst/>
          </a:prstGeom>
        </p:spPr>
        <p:txBody>
          <a:bodyPr lIns="0" tIns="0" rIns="0" bIns="0" rtlCol="0" anchor="t">
            <a:spAutoFit/>
          </a:bodyPr>
          <a:lstStyle/>
          <a:p>
            <a:pPr algn="l">
              <a:lnSpc>
                <a:spcPts val="8400"/>
              </a:lnSpc>
            </a:pPr>
            <a:r>
              <a:rPr lang="en-US" sz="8400" b="1">
                <a:solidFill>
                  <a:srgbClr val="F8F8F8"/>
                </a:solidFill>
                <a:latin typeface="Agrandir Bold"/>
                <a:ea typeface="Agrandir Bold"/>
                <a:cs typeface="Agrandir Bold"/>
                <a:sym typeface="Agrandir Bold"/>
              </a:rPr>
              <a:t>DEPENDENCY PERSPECTIVE</a:t>
            </a:r>
          </a:p>
        </p:txBody>
      </p:sp>
      <p:sp>
        <p:nvSpPr>
          <p:cNvPr id="7" name="TextBox 7"/>
          <p:cNvSpPr txBox="1"/>
          <p:nvPr/>
        </p:nvSpPr>
        <p:spPr>
          <a:xfrm>
            <a:off x="394277" y="3002880"/>
            <a:ext cx="10766570" cy="7111836"/>
          </a:xfrm>
          <a:prstGeom prst="rect">
            <a:avLst/>
          </a:prstGeom>
        </p:spPr>
        <p:txBody>
          <a:bodyPr lIns="0" tIns="0" rIns="0" bIns="0" rtlCol="0" anchor="t">
            <a:spAutoFit/>
          </a:bodyPr>
          <a:lstStyle/>
          <a:p>
            <a:pPr algn="just">
              <a:lnSpc>
                <a:spcPts val="8059"/>
              </a:lnSpc>
              <a:spcBef>
                <a:spcPct val="0"/>
              </a:spcBef>
            </a:pPr>
            <a:r>
              <a:rPr lang="en-US" sz="5756" b="1" spc="-472">
                <a:solidFill>
                  <a:srgbClr val="F8F8F8"/>
                </a:solidFill>
                <a:latin typeface="Public Sans Bold"/>
                <a:ea typeface="Public Sans Bold"/>
                <a:cs typeface="Public Sans Bold"/>
                <a:sym typeface="Public Sans Bold"/>
              </a:rPr>
              <a:t>This theory argues that globalization keeps poor countries dependent on rich ones, reinforcing economic inequality. Wealthy nations control resources, trade, and financial systems, preventing true development in poorer nations.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PH"/>
          </a:p>
        </p:txBody>
      </p:sp>
      <p:sp>
        <p:nvSpPr>
          <p:cNvPr id="3" name="TextBox 3"/>
          <p:cNvSpPr txBox="1"/>
          <p:nvPr/>
        </p:nvSpPr>
        <p:spPr>
          <a:xfrm>
            <a:off x="632157" y="173040"/>
            <a:ext cx="8126586" cy="1616071"/>
          </a:xfrm>
          <a:prstGeom prst="rect">
            <a:avLst/>
          </a:prstGeom>
        </p:spPr>
        <p:txBody>
          <a:bodyPr lIns="0" tIns="0" rIns="0" bIns="0" rtlCol="0" anchor="t">
            <a:spAutoFit/>
          </a:bodyPr>
          <a:lstStyle/>
          <a:p>
            <a:pPr algn="l">
              <a:lnSpc>
                <a:spcPts val="9999"/>
              </a:lnSpc>
            </a:pPr>
            <a:r>
              <a:rPr lang="en-US" sz="9999" b="1">
                <a:solidFill>
                  <a:srgbClr val="F8F8F8"/>
                </a:solidFill>
                <a:latin typeface="Agrandir Bold"/>
                <a:ea typeface="Agrandir Bold"/>
                <a:cs typeface="Agrandir Bold"/>
                <a:sym typeface="Agrandir Bold"/>
              </a:rPr>
              <a:t>EXAMPLES</a:t>
            </a:r>
          </a:p>
        </p:txBody>
      </p:sp>
      <p:sp>
        <p:nvSpPr>
          <p:cNvPr id="4" name="TextBox 4"/>
          <p:cNvSpPr txBox="1"/>
          <p:nvPr/>
        </p:nvSpPr>
        <p:spPr>
          <a:xfrm>
            <a:off x="355429" y="1326937"/>
            <a:ext cx="11502890" cy="8960063"/>
          </a:xfrm>
          <a:prstGeom prst="rect">
            <a:avLst/>
          </a:prstGeom>
        </p:spPr>
        <p:txBody>
          <a:bodyPr lIns="0" tIns="0" rIns="0" bIns="0" rtlCol="0" anchor="t">
            <a:spAutoFit/>
          </a:bodyPr>
          <a:lstStyle/>
          <a:p>
            <a:pPr algn="just">
              <a:lnSpc>
                <a:spcPts val="4378"/>
              </a:lnSpc>
            </a:pPr>
            <a:r>
              <a:rPr lang="en-US" sz="3447" b="1" dirty="0">
                <a:solidFill>
                  <a:srgbClr val="FFC000"/>
                </a:solidFill>
                <a:latin typeface="Agrandir"/>
                <a:ea typeface="Agrandir"/>
                <a:cs typeface="Agrandir"/>
                <a:sym typeface="Agrandir"/>
              </a:rPr>
              <a:t>IMF &amp; World Bank Debt Trap </a:t>
            </a:r>
            <a:r>
              <a:rPr lang="en-US" sz="3447" dirty="0">
                <a:solidFill>
                  <a:srgbClr val="F8F8F8"/>
                </a:solidFill>
                <a:latin typeface="Agrandir"/>
                <a:ea typeface="Agrandir"/>
                <a:cs typeface="Agrandir"/>
                <a:sym typeface="Agrandir"/>
              </a:rPr>
              <a:t>– Many African and Latin American countries receive loans from the IMF or World Bank, but strict repayment terms and required economic reforms (like cutting social services) keep them financially dependent on rich nations.</a:t>
            </a:r>
          </a:p>
          <a:p>
            <a:pPr algn="just">
              <a:lnSpc>
                <a:spcPts val="4378"/>
              </a:lnSpc>
            </a:pPr>
            <a:r>
              <a:rPr lang="en-US" sz="3447" dirty="0">
                <a:solidFill>
                  <a:srgbClr val="F8F8F8"/>
                </a:solidFill>
                <a:latin typeface="Agrandir"/>
                <a:ea typeface="Agrandir"/>
                <a:cs typeface="Agrandir"/>
                <a:sym typeface="Agrandir"/>
              </a:rPr>
              <a:t>🔹 </a:t>
            </a:r>
            <a:r>
              <a:rPr lang="en-US" sz="3447" b="1" dirty="0">
                <a:solidFill>
                  <a:srgbClr val="FFC000"/>
                </a:solidFill>
                <a:latin typeface="Agrandir"/>
                <a:ea typeface="Agrandir"/>
                <a:cs typeface="Agrandir"/>
                <a:sym typeface="Agrandir"/>
              </a:rPr>
              <a:t>Exploitation of African Resources – </a:t>
            </a:r>
            <a:r>
              <a:rPr lang="en-US" sz="3447" dirty="0">
                <a:solidFill>
                  <a:srgbClr val="F8F8F8"/>
                </a:solidFill>
                <a:latin typeface="Agrandir"/>
                <a:ea typeface="Agrandir"/>
                <a:cs typeface="Agrandir"/>
                <a:sym typeface="Agrandir"/>
              </a:rPr>
              <a:t>Many African nations, like the Democratic Republic of Congo, supply minerals (e.g., cobalt for smartphones), but Western corporations and China profit the most, while local communities remain impoverished.</a:t>
            </a:r>
          </a:p>
          <a:p>
            <a:pPr algn="just">
              <a:lnSpc>
                <a:spcPts val="4378"/>
              </a:lnSpc>
            </a:pPr>
            <a:r>
              <a:rPr lang="en-US" sz="3447" dirty="0">
                <a:solidFill>
                  <a:srgbClr val="F8F8F8"/>
                </a:solidFill>
                <a:latin typeface="Agrandir"/>
                <a:ea typeface="Agrandir"/>
                <a:cs typeface="Agrandir"/>
                <a:sym typeface="Agrandir"/>
              </a:rPr>
              <a:t>🔹</a:t>
            </a:r>
            <a:r>
              <a:rPr lang="en-US" sz="3447" dirty="0">
                <a:solidFill>
                  <a:srgbClr val="7ED957"/>
                </a:solidFill>
                <a:latin typeface="Agrandir"/>
                <a:ea typeface="Agrandir"/>
                <a:cs typeface="Agrandir"/>
                <a:sym typeface="Agrandir"/>
              </a:rPr>
              <a:t> </a:t>
            </a:r>
            <a:r>
              <a:rPr lang="en-US" sz="3447" b="1" dirty="0">
                <a:solidFill>
                  <a:srgbClr val="FFC000"/>
                </a:solidFill>
                <a:latin typeface="Agrandir"/>
                <a:ea typeface="Agrandir"/>
                <a:cs typeface="Agrandir"/>
                <a:sym typeface="Agrandir"/>
              </a:rPr>
              <a:t>Latin America’s Dependence on the U.S. – </a:t>
            </a:r>
            <a:r>
              <a:rPr lang="en-US" sz="3447" dirty="0">
                <a:solidFill>
                  <a:srgbClr val="F8F8F8"/>
                </a:solidFill>
                <a:latin typeface="Agrandir"/>
                <a:ea typeface="Agrandir"/>
                <a:cs typeface="Agrandir"/>
                <a:sym typeface="Agrandir"/>
              </a:rPr>
              <a:t>Countries like Mexico and Honduras depend on U.S. companies for jobs (e.g., maquiladoras), but wages remain low, and profits return to the U.S., keeping them in a cycle of dependency.</a:t>
            </a:r>
          </a:p>
          <a:p>
            <a:pPr algn="just">
              <a:lnSpc>
                <a:spcPts val="4632"/>
              </a:lnSpc>
            </a:pPr>
            <a:endParaRPr lang="en-US" sz="3647" dirty="0">
              <a:solidFill>
                <a:srgbClr val="F8F8F8"/>
              </a:solidFill>
              <a:latin typeface="Agrandir"/>
              <a:ea typeface="Agrandir"/>
              <a:cs typeface="Agrandir"/>
              <a:sym typeface="Agrandir"/>
            </a:endParaRPr>
          </a:p>
        </p:txBody>
      </p:sp>
      <p:sp>
        <p:nvSpPr>
          <p:cNvPr id="5" name="Freeform 5"/>
          <p:cNvSpPr/>
          <p:nvPr/>
        </p:nvSpPr>
        <p:spPr>
          <a:xfrm>
            <a:off x="12576020" y="407067"/>
            <a:ext cx="5383765" cy="5383765"/>
          </a:xfrm>
          <a:custGeom>
            <a:avLst/>
            <a:gdLst/>
            <a:ahLst/>
            <a:cxnLst/>
            <a:rect l="l" t="t" r="r" b="b"/>
            <a:pathLst>
              <a:path w="5383765" h="5383765">
                <a:moveTo>
                  <a:pt x="0" y="0"/>
                </a:moveTo>
                <a:lnTo>
                  <a:pt x="5383765" y="0"/>
                </a:lnTo>
                <a:lnTo>
                  <a:pt x="5383765" y="5383765"/>
                </a:lnTo>
                <a:lnTo>
                  <a:pt x="0" y="53837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PH"/>
          </a:p>
        </p:txBody>
      </p:sp>
      <p:sp>
        <p:nvSpPr>
          <p:cNvPr id="3" name="Freeform 3"/>
          <p:cNvSpPr/>
          <p:nvPr/>
        </p:nvSpPr>
        <p:spPr>
          <a:xfrm>
            <a:off x="2147994" y="4081939"/>
            <a:ext cx="3413119" cy="3067540"/>
          </a:xfrm>
          <a:custGeom>
            <a:avLst/>
            <a:gdLst/>
            <a:ahLst/>
            <a:cxnLst/>
            <a:rect l="l" t="t" r="r" b="b"/>
            <a:pathLst>
              <a:path w="3413119" h="3067540">
                <a:moveTo>
                  <a:pt x="0" y="0"/>
                </a:moveTo>
                <a:lnTo>
                  <a:pt x="3413118" y="0"/>
                </a:lnTo>
                <a:lnTo>
                  <a:pt x="3413118" y="3067541"/>
                </a:lnTo>
                <a:lnTo>
                  <a:pt x="0" y="30675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4" name="TextBox 4"/>
          <p:cNvSpPr txBox="1"/>
          <p:nvPr/>
        </p:nvSpPr>
        <p:spPr>
          <a:xfrm>
            <a:off x="3143894" y="5048250"/>
            <a:ext cx="12000212" cy="1707507"/>
          </a:xfrm>
          <a:prstGeom prst="rect">
            <a:avLst/>
          </a:prstGeom>
        </p:spPr>
        <p:txBody>
          <a:bodyPr lIns="0" tIns="0" rIns="0" bIns="0" rtlCol="0" anchor="t">
            <a:spAutoFit/>
          </a:bodyPr>
          <a:lstStyle/>
          <a:p>
            <a:pPr algn="ctr">
              <a:lnSpc>
                <a:spcPts val="10599"/>
              </a:lnSpc>
            </a:pPr>
            <a:r>
              <a:rPr lang="en-US" sz="10599" b="1">
                <a:solidFill>
                  <a:srgbClr val="F8F8F8"/>
                </a:solidFill>
                <a:latin typeface="Agrandir Bold"/>
                <a:ea typeface="Agrandir Bold"/>
                <a:cs typeface="Agrandir Bold"/>
                <a:sym typeface="Agrandir Bold"/>
              </a:rPr>
              <a:t>GLOBALIZATION</a:t>
            </a:r>
          </a:p>
        </p:txBody>
      </p:sp>
      <p:sp>
        <p:nvSpPr>
          <p:cNvPr id="5" name="Freeform 5"/>
          <p:cNvSpPr/>
          <p:nvPr/>
        </p:nvSpPr>
        <p:spPr>
          <a:xfrm rot="981343">
            <a:off x="14705254" y="7404798"/>
            <a:ext cx="3959416" cy="3707004"/>
          </a:xfrm>
          <a:custGeom>
            <a:avLst/>
            <a:gdLst/>
            <a:ahLst/>
            <a:cxnLst/>
            <a:rect l="l" t="t" r="r" b="b"/>
            <a:pathLst>
              <a:path w="3959416" h="3707004">
                <a:moveTo>
                  <a:pt x="0" y="0"/>
                </a:moveTo>
                <a:lnTo>
                  <a:pt x="3959416" y="0"/>
                </a:lnTo>
                <a:lnTo>
                  <a:pt x="3959416" y="3707004"/>
                </a:lnTo>
                <a:lnTo>
                  <a:pt x="0" y="37070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PH"/>
          </a:p>
        </p:txBody>
      </p:sp>
      <p:sp>
        <p:nvSpPr>
          <p:cNvPr id="6" name="Freeform 6"/>
          <p:cNvSpPr/>
          <p:nvPr/>
        </p:nvSpPr>
        <p:spPr>
          <a:xfrm flipH="1" flipV="1">
            <a:off x="12726888" y="3560056"/>
            <a:ext cx="3413119" cy="3067540"/>
          </a:xfrm>
          <a:custGeom>
            <a:avLst/>
            <a:gdLst/>
            <a:ahLst/>
            <a:cxnLst/>
            <a:rect l="l" t="t" r="r" b="b"/>
            <a:pathLst>
              <a:path w="3413119" h="3067540">
                <a:moveTo>
                  <a:pt x="3413118" y="3067541"/>
                </a:moveTo>
                <a:lnTo>
                  <a:pt x="0" y="3067541"/>
                </a:lnTo>
                <a:lnTo>
                  <a:pt x="0" y="0"/>
                </a:lnTo>
                <a:lnTo>
                  <a:pt x="3413118" y="0"/>
                </a:lnTo>
                <a:lnTo>
                  <a:pt x="3413118" y="3067541"/>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7" name="Freeform 7"/>
          <p:cNvSpPr/>
          <p:nvPr/>
        </p:nvSpPr>
        <p:spPr>
          <a:xfrm rot="-1288405">
            <a:off x="-544196" y="-495368"/>
            <a:ext cx="3923812" cy="3338807"/>
          </a:xfrm>
          <a:custGeom>
            <a:avLst/>
            <a:gdLst/>
            <a:ahLst/>
            <a:cxnLst/>
            <a:rect l="l" t="t" r="r" b="b"/>
            <a:pathLst>
              <a:path w="3923812" h="3338807">
                <a:moveTo>
                  <a:pt x="0" y="0"/>
                </a:moveTo>
                <a:lnTo>
                  <a:pt x="3923812" y="0"/>
                </a:lnTo>
                <a:lnTo>
                  <a:pt x="3923812" y="3338807"/>
                </a:lnTo>
                <a:lnTo>
                  <a:pt x="0" y="33388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PH"/>
          </a:p>
        </p:txBody>
      </p:sp>
      <p:sp>
        <p:nvSpPr>
          <p:cNvPr id="8" name="Freeform 8"/>
          <p:cNvSpPr/>
          <p:nvPr/>
        </p:nvSpPr>
        <p:spPr>
          <a:xfrm rot="6472765">
            <a:off x="3854744" y="-406460"/>
            <a:ext cx="1786831" cy="2620685"/>
          </a:xfrm>
          <a:custGeom>
            <a:avLst/>
            <a:gdLst/>
            <a:ahLst/>
            <a:cxnLst/>
            <a:rect l="l" t="t" r="r" b="b"/>
            <a:pathLst>
              <a:path w="1786831" h="2620685">
                <a:moveTo>
                  <a:pt x="0" y="0"/>
                </a:moveTo>
                <a:lnTo>
                  <a:pt x="1786831" y="0"/>
                </a:lnTo>
                <a:lnTo>
                  <a:pt x="1786831" y="2620685"/>
                </a:lnTo>
                <a:lnTo>
                  <a:pt x="0" y="26206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PH"/>
          </a:p>
        </p:txBody>
      </p:sp>
      <p:sp>
        <p:nvSpPr>
          <p:cNvPr id="9" name="TextBox 9"/>
          <p:cNvSpPr txBox="1"/>
          <p:nvPr/>
        </p:nvSpPr>
        <p:spPr>
          <a:xfrm>
            <a:off x="2607575" y="3252637"/>
            <a:ext cx="9012826" cy="1584945"/>
          </a:xfrm>
          <a:prstGeom prst="rect">
            <a:avLst/>
          </a:prstGeom>
        </p:spPr>
        <p:txBody>
          <a:bodyPr lIns="0" tIns="0" rIns="0" bIns="0" rtlCol="0" anchor="t">
            <a:spAutoFit/>
          </a:bodyPr>
          <a:lstStyle/>
          <a:p>
            <a:pPr algn="l">
              <a:lnSpc>
                <a:spcPts val="9899"/>
              </a:lnSpc>
            </a:pPr>
            <a:r>
              <a:rPr lang="en-US" sz="9899" b="1">
                <a:solidFill>
                  <a:srgbClr val="CAEDAB"/>
                </a:solidFill>
                <a:latin typeface="Agrandir Bold"/>
                <a:ea typeface="Agrandir Bold"/>
                <a:cs typeface="Agrandir Bold"/>
                <a:sym typeface="Agrandir Bold"/>
              </a:rPr>
              <a:t>THEORIES  of</a:t>
            </a:r>
          </a:p>
        </p:txBody>
      </p:sp>
      <p:sp>
        <p:nvSpPr>
          <p:cNvPr id="10" name="Freeform 10"/>
          <p:cNvSpPr/>
          <p:nvPr/>
        </p:nvSpPr>
        <p:spPr>
          <a:xfrm rot="-4873975">
            <a:off x="11742342" y="8113087"/>
            <a:ext cx="1937841" cy="2842167"/>
          </a:xfrm>
          <a:custGeom>
            <a:avLst/>
            <a:gdLst/>
            <a:ahLst/>
            <a:cxnLst/>
            <a:rect l="l" t="t" r="r" b="b"/>
            <a:pathLst>
              <a:path w="1937841" h="2842167">
                <a:moveTo>
                  <a:pt x="0" y="0"/>
                </a:moveTo>
                <a:lnTo>
                  <a:pt x="1937841" y="0"/>
                </a:lnTo>
                <a:lnTo>
                  <a:pt x="1937841" y="2842167"/>
                </a:lnTo>
                <a:lnTo>
                  <a:pt x="0" y="284216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PH"/>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ACA"/>
        </a:solidFill>
        <a:effectLst/>
      </p:bgPr>
    </p:bg>
    <p:spTree>
      <p:nvGrpSpPr>
        <p:cNvPr id="1" name=""/>
        <p:cNvGrpSpPr/>
        <p:nvPr/>
      </p:nvGrpSpPr>
      <p:grpSpPr>
        <a:xfrm>
          <a:off x="0" y="0"/>
          <a:ext cx="0" cy="0"/>
          <a:chOff x="0" y="0"/>
          <a:chExt cx="0" cy="0"/>
        </a:xfrm>
      </p:grpSpPr>
      <p:grpSp>
        <p:nvGrpSpPr>
          <p:cNvPr id="2" name="Group 2"/>
          <p:cNvGrpSpPr/>
          <p:nvPr/>
        </p:nvGrpSpPr>
        <p:grpSpPr>
          <a:xfrm>
            <a:off x="-653589" y="-1104900"/>
            <a:ext cx="18941589" cy="11223997"/>
            <a:chOff x="0" y="0"/>
            <a:chExt cx="4988731" cy="2956114"/>
          </a:xfrm>
        </p:grpSpPr>
        <p:sp>
          <p:nvSpPr>
            <p:cNvPr id="3" name="Freeform 3"/>
            <p:cNvSpPr/>
            <p:nvPr/>
          </p:nvSpPr>
          <p:spPr>
            <a:xfrm>
              <a:off x="0" y="0"/>
              <a:ext cx="4988731" cy="2956115"/>
            </a:xfrm>
            <a:custGeom>
              <a:avLst/>
              <a:gdLst/>
              <a:ahLst/>
              <a:cxnLst/>
              <a:rect l="l" t="t" r="r" b="b"/>
              <a:pathLst>
                <a:path w="4988731" h="2956115">
                  <a:moveTo>
                    <a:pt x="0" y="0"/>
                  </a:moveTo>
                  <a:lnTo>
                    <a:pt x="4988731" y="0"/>
                  </a:lnTo>
                  <a:lnTo>
                    <a:pt x="4988731" y="2956115"/>
                  </a:lnTo>
                  <a:lnTo>
                    <a:pt x="0" y="2956115"/>
                  </a:lnTo>
                  <a:close/>
                </a:path>
              </a:pathLst>
            </a:custGeom>
            <a:solidFill>
              <a:srgbClr val="30531D"/>
            </a:solidFill>
          </p:spPr>
          <p:txBody>
            <a:bodyPr/>
            <a:lstStyle/>
            <a:p>
              <a:endParaRPr lang="en-PH"/>
            </a:p>
          </p:txBody>
        </p:sp>
        <p:sp>
          <p:nvSpPr>
            <p:cNvPr id="4" name="TextBox 4"/>
            <p:cNvSpPr txBox="1"/>
            <p:nvPr/>
          </p:nvSpPr>
          <p:spPr>
            <a:xfrm>
              <a:off x="0" y="-38100"/>
              <a:ext cx="4988731" cy="2994214"/>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3638709" y="1119997"/>
            <a:ext cx="2234616" cy="2314574"/>
          </a:xfrm>
          <a:custGeom>
            <a:avLst/>
            <a:gdLst/>
            <a:ahLst/>
            <a:cxnLst/>
            <a:rect l="l" t="t" r="r" b="b"/>
            <a:pathLst>
              <a:path w="2234616" h="2314574">
                <a:moveTo>
                  <a:pt x="0" y="0"/>
                </a:moveTo>
                <a:lnTo>
                  <a:pt x="2234616" y="0"/>
                </a:lnTo>
                <a:lnTo>
                  <a:pt x="2234616" y="2314574"/>
                </a:lnTo>
                <a:lnTo>
                  <a:pt x="0" y="23145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6" name="Freeform 6"/>
          <p:cNvSpPr/>
          <p:nvPr/>
        </p:nvSpPr>
        <p:spPr>
          <a:xfrm flipH="1">
            <a:off x="15011399" y="-468498"/>
            <a:ext cx="3246536" cy="4552440"/>
          </a:xfrm>
          <a:custGeom>
            <a:avLst/>
            <a:gdLst/>
            <a:ahLst/>
            <a:cxnLst/>
            <a:rect l="l" t="t" r="r" b="b"/>
            <a:pathLst>
              <a:path w="4769223" h="4552440">
                <a:moveTo>
                  <a:pt x="4769222" y="0"/>
                </a:moveTo>
                <a:lnTo>
                  <a:pt x="0" y="0"/>
                </a:lnTo>
                <a:lnTo>
                  <a:pt x="0" y="4552439"/>
                </a:lnTo>
                <a:lnTo>
                  <a:pt x="4769222" y="4552439"/>
                </a:lnTo>
                <a:lnTo>
                  <a:pt x="4769222" y="0"/>
                </a:lnTo>
                <a:close/>
              </a:path>
            </a:pathLst>
          </a:custGeom>
          <a:blipFill>
            <a:blip r:embed="rId4"/>
            <a:stretch>
              <a:fillRect/>
            </a:stretch>
          </a:blipFill>
        </p:spPr>
        <p:txBody>
          <a:bodyPr/>
          <a:lstStyle/>
          <a:p>
            <a:endParaRPr lang="en-PH"/>
          </a:p>
        </p:txBody>
      </p:sp>
      <p:grpSp>
        <p:nvGrpSpPr>
          <p:cNvPr id="7" name="Group 7"/>
          <p:cNvGrpSpPr/>
          <p:nvPr/>
        </p:nvGrpSpPr>
        <p:grpSpPr>
          <a:xfrm>
            <a:off x="-653589" y="9941546"/>
            <a:ext cx="18941589" cy="777985"/>
            <a:chOff x="0" y="0"/>
            <a:chExt cx="5126628" cy="812800"/>
          </a:xfrm>
        </p:grpSpPr>
        <p:sp>
          <p:nvSpPr>
            <p:cNvPr id="8" name="Freeform 8"/>
            <p:cNvSpPr/>
            <p:nvPr/>
          </p:nvSpPr>
          <p:spPr>
            <a:xfrm>
              <a:off x="0" y="0"/>
              <a:ext cx="5126628" cy="812800"/>
            </a:xfrm>
            <a:custGeom>
              <a:avLst/>
              <a:gdLst/>
              <a:ahLst/>
              <a:cxnLst/>
              <a:rect l="l" t="t" r="r" b="b"/>
              <a:pathLst>
                <a:path w="5126628" h="812800">
                  <a:moveTo>
                    <a:pt x="0" y="0"/>
                  </a:moveTo>
                  <a:lnTo>
                    <a:pt x="5126628" y="0"/>
                  </a:lnTo>
                  <a:lnTo>
                    <a:pt x="5126628" y="812800"/>
                  </a:lnTo>
                  <a:lnTo>
                    <a:pt x="0" y="812800"/>
                  </a:lnTo>
                  <a:close/>
                </a:path>
              </a:pathLst>
            </a:custGeom>
            <a:solidFill>
              <a:srgbClr val="88824D"/>
            </a:solidFill>
          </p:spPr>
          <p:txBody>
            <a:bodyPr/>
            <a:lstStyle/>
            <a:p>
              <a:endParaRPr lang="en-PH"/>
            </a:p>
          </p:txBody>
        </p:sp>
        <p:sp>
          <p:nvSpPr>
            <p:cNvPr id="9" name="TextBox 9"/>
            <p:cNvSpPr txBox="1"/>
            <p:nvPr/>
          </p:nvSpPr>
          <p:spPr>
            <a:xfrm>
              <a:off x="0" y="-38100"/>
              <a:ext cx="5126628" cy="8509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871458" y="8686358"/>
            <a:ext cx="1602558" cy="265150"/>
          </a:xfrm>
          <a:custGeom>
            <a:avLst/>
            <a:gdLst/>
            <a:ahLst/>
            <a:cxnLst/>
            <a:rect l="l" t="t" r="r" b="b"/>
            <a:pathLst>
              <a:path w="1602558" h="265150">
                <a:moveTo>
                  <a:pt x="0" y="0"/>
                </a:moveTo>
                <a:lnTo>
                  <a:pt x="1602557" y="0"/>
                </a:lnTo>
                <a:lnTo>
                  <a:pt x="1602557" y="265151"/>
                </a:lnTo>
                <a:lnTo>
                  <a:pt x="0" y="2651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PH"/>
          </a:p>
        </p:txBody>
      </p:sp>
      <p:sp>
        <p:nvSpPr>
          <p:cNvPr id="11" name="Freeform 11"/>
          <p:cNvSpPr/>
          <p:nvPr/>
        </p:nvSpPr>
        <p:spPr>
          <a:xfrm>
            <a:off x="14161731" y="8686358"/>
            <a:ext cx="1602558" cy="265150"/>
          </a:xfrm>
          <a:custGeom>
            <a:avLst/>
            <a:gdLst/>
            <a:ahLst/>
            <a:cxnLst/>
            <a:rect l="l" t="t" r="r" b="b"/>
            <a:pathLst>
              <a:path w="1602558" h="265150">
                <a:moveTo>
                  <a:pt x="0" y="0"/>
                </a:moveTo>
                <a:lnTo>
                  <a:pt x="1602558" y="0"/>
                </a:lnTo>
                <a:lnTo>
                  <a:pt x="1602558" y="265151"/>
                </a:lnTo>
                <a:lnTo>
                  <a:pt x="0" y="26515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PH"/>
          </a:p>
        </p:txBody>
      </p:sp>
      <p:sp>
        <p:nvSpPr>
          <p:cNvPr id="12" name="TextBox 12"/>
          <p:cNvSpPr txBox="1"/>
          <p:nvPr/>
        </p:nvSpPr>
        <p:spPr>
          <a:xfrm>
            <a:off x="688272" y="1101740"/>
            <a:ext cx="16459200" cy="8374087"/>
          </a:xfrm>
          <a:prstGeom prst="rect">
            <a:avLst/>
          </a:prstGeom>
        </p:spPr>
        <p:txBody>
          <a:bodyPr wrap="square" lIns="0" tIns="0" rIns="0" bIns="0" rtlCol="0" anchor="t">
            <a:spAutoFit/>
          </a:bodyPr>
          <a:lstStyle/>
          <a:p>
            <a:pPr>
              <a:lnSpc>
                <a:spcPts val="8413"/>
              </a:lnSpc>
            </a:pPr>
            <a:r>
              <a:rPr lang="en-US" sz="6000" dirty="0">
                <a:ln>
                  <a:solidFill>
                    <a:sysClr val="windowText" lastClr="000000"/>
                  </a:solidFill>
                </a:ln>
                <a:solidFill>
                  <a:schemeClr val="accent4">
                    <a:lumMod val="60000"/>
                    <a:lumOff val="40000"/>
                  </a:schemeClr>
                </a:solidFill>
                <a:latin typeface="Arial Black" panose="020B0A04020102020204" pitchFamily="34" charset="0"/>
                <a:ea typeface="Arimo"/>
                <a:cs typeface="Arimo"/>
                <a:sym typeface="Arimo"/>
              </a:rPr>
              <a:t>What is Liberalism in Globalization?</a:t>
            </a:r>
          </a:p>
          <a:p>
            <a:pPr>
              <a:lnSpc>
                <a:spcPts val="8413"/>
              </a:lnSpc>
            </a:pPr>
            <a:r>
              <a:rPr lang="en-US" sz="6000" dirty="0">
                <a:solidFill>
                  <a:srgbClr val="FFFACA"/>
                </a:solidFill>
                <a:latin typeface="Arimo"/>
                <a:ea typeface="Arimo"/>
                <a:cs typeface="Arimo"/>
                <a:sym typeface="Arimo"/>
              </a:rPr>
              <a:t>Liberalism says that countries should work together through trade, cooperation, and international organizations to create peace and development. Instead of fighting, countries benefit more if they are open to each other and interdependent.</a:t>
            </a:r>
          </a:p>
          <a:p>
            <a:pPr algn="just">
              <a:lnSpc>
                <a:spcPts val="6493"/>
              </a:lnSpc>
            </a:pPr>
            <a:endParaRPr lang="en-US" sz="7010" dirty="0">
              <a:solidFill>
                <a:srgbClr val="FFFACA"/>
              </a:solidFill>
              <a:latin typeface="Arimo"/>
              <a:ea typeface="Arimo"/>
              <a:cs typeface="Arimo"/>
              <a:sym typeface="Arimo"/>
            </a:endParaRPr>
          </a:p>
        </p:txBody>
      </p:sp>
      <p:sp>
        <p:nvSpPr>
          <p:cNvPr id="13" name="TextBox 13"/>
          <p:cNvSpPr txBox="1"/>
          <p:nvPr/>
        </p:nvSpPr>
        <p:spPr>
          <a:xfrm>
            <a:off x="3276600" y="-55159"/>
            <a:ext cx="11282544" cy="1051570"/>
          </a:xfrm>
          <a:prstGeom prst="rect">
            <a:avLst/>
          </a:prstGeom>
        </p:spPr>
        <p:txBody>
          <a:bodyPr lIns="0" tIns="0" rIns="0" bIns="0" rtlCol="0" anchor="t">
            <a:spAutoFit/>
          </a:bodyPr>
          <a:lstStyle/>
          <a:p>
            <a:pPr algn="l">
              <a:lnSpc>
                <a:spcPts val="8159"/>
              </a:lnSpc>
            </a:pPr>
            <a:r>
              <a:rPr lang="en-US" sz="8000" b="1" dirty="0">
                <a:ln w="6600">
                  <a:solidFill>
                    <a:schemeClr val="accent2"/>
                  </a:solidFill>
                  <a:prstDash val="solid"/>
                </a:ln>
                <a:solidFill>
                  <a:srgbClr val="FFFFFF"/>
                </a:solidFill>
                <a:effectLst>
                  <a:outerShdw dist="38100" dir="2700000" algn="tl" rotWithShape="0">
                    <a:schemeClr val="accent2"/>
                  </a:outerShdw>
                </a:effectLst>
                <a:latin typeface="Be Vietnam Ultra-Bold"/>
                <a:ea typeface="Be Vietnam Ultra-Bold"/>
                <a:cs typeface="Be Vietnam Ultra-Bold"/>
                <a:sym typeface="Be Vietnam Ultra-Bold"/>
              </a:rPr>
              <a:t>THEORY OF LIBERALISM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ACA"/>
        </a:solidFill>
        <a:effectLst/>
      </p:bgPr>
    </p:bg>
    <p:spTree>
      <p:nvGrpSpPr>
        <p:cNvPr id="1" name=""/>
        <p:cNvGrpSpPr/>
        <p:nvPr/>
      </p:nvGrpSpPr>
      <p:grpSpPr>
        <a:xfrm>
          <a:off x="0" y="0"/>
          <a:ext cx="0" cy="0"/>
          <a:chOff x="0" y="0"/>
          <a:chExt cx="0" cy="0"/>
        </a:xfrm>
      </p:grpSpPr>
      <p:grpSp>
        <p:nvGrpSpPr>
          <p:cNvPr id="2" name="Group 2"/>
          <p:cNvGrpSpPr/>
          <p:nvPr/>
        </p:nvGrpSpPr>
        <p:grpSpPr>
          <a:xfrm>
            <a:off x="-653589" y="-468498"/>
            <a:ext cx="18941589" cy="11223997"/>
            <a:chOff x="0" y="0"/>
            <a:chExt cx="4988731" cy="2956114"/>
          </a:xfrm>
        </p:grpSpPr>
        <p:sp>
          <p:nvSpPr>
            <p:cNvPr id="3" name="Freeform 3"/>
            <p:cNvSpPr/>
            <p:nvPr/>
          </p:nvSpPr>
          <p:spPr>
            <a:xfrm>
              <a:off x="0" y="0"/>
              <a:ext cx="4988731" cy="2956115"/>
            </a:xfrm>
            <a:custGeom>
              <a:avLst/>
              <a:gdLst/>
              <a:ahLst/>
              <a:cxnLst/>
              <a:rect l="l" t="t" r="r" b="b"/>
              <a:pathLst>
                <a:path w="4988731" h="2956115">
                  <a:moveTo>
                    <a:pt x="0" y="0"/>
                  </a:moveTo>
                  <a:lnTo>
                    <a:pt x="4988731" y="0"/>
                  </a:lnTo>
                  <a:lnTo>
                    <a:pt x="4988731" y="2956115"/>
                  </a:lnTo>
                  <a:lnTo>
                    <a:pt x="0" y="2956115"/>
                  </a:lnTo>
                  <a:close/>
                </a:path>
              </a:pathLst>
            </a:custGeom>
            <a:solidFill>
              <a:srgbClr val="30531D"/>
            </a:solidFill>
          </p:spPr>
          <p:txBody>
            <a:bodyPr/>
            <a:lstStyle/>
            <a:p>
              <a:endParaRPr lang="en-PH"/>
            </a:p>
          </p:txBody>
        </p:sp>
        <p:sp>
          <p:nvSpPr>
            <p:cNvPr id="4" name="TextBox 4"/>
            <p:cNvSpPr txBox="1"/>
            <p:nvPr/>
          </p:nvSpPr>
          <p:spPr>
            <a:xfrm>
              <a:off x="0" y="-38100"/>
              <a:ext cx="4988731" cy="2994214"/>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3638709" y="1119997"/>
            <a:ext cx="2234616" cy="2314574"/>
          </a:xfrm>
          <a:custGeom>
            <a:avLst/>
            <a:gdLst/>
            <a:ahLst/>
            <a:cxnLst/>
            <a:rect l="l" t="t" r="r" b="b"/>
            <a:pathLst>
              <a:path w="2234616" h="2314574">
                <a:moveTo>
                  <a:pt x="0" y="0"/>
                </a:moveTo>
                <a:lnTo>
                  <a:pt x="2234616" y="0"/>
                </a:lnTo>
                <a:lnTo>
                  <a:pt x="2234616" y="2314574"/>
                </a:lnTo>
                <a:lnTo>
                  <a:pt x="0" y="23145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6" name="Freeform 6"/>
          <p:cNvSpPr/>
          <p:nvPr/>
        </p:nvSpPr>
        <p:spPr>
          <a:xfrm flipH="1">
            <a:off x="14300831" y="-468498"/>
            <a:ext cx="3987169" cy="4083942"/>
          </a:xfrm>
          <a:custGeom>
            <a:avLst/>
            <a:gdLst/>
            <a:ahLst/>
            <a:cxnLst/>
            <a:rect l="l" t="t" r="r" b="b"/>
            <a:pathLst>
              <a:path w="4769223" h="4552440">
                <a:moveTo>
                  <a:pt x="4769222" y="0"/>
                </a:moveTo>
                <a:lnTo>
                  <a:pt x="0" y="0"/>
                </a:lnTo>
                <a:lnTo>
                  <a:pt x="0" y="4552439"/>
                </a:lnTo>
                <a:lnTo>
                  <a:pt x="4769222" y="4552439"/>
                </a:lnTo>
                <a:lnTo>
                  <a:pt x="4769222" y="0"/>
                </a:lnTo>
                <a:close/>
              </a:path>
            </a:pathLst>
          </a:custGeom>
          <a:blipFill>
            <a:blip r:embed="rId4"/>
            <a:stretch>
              <a:fillRect/>
            </a:stretch>
          </a:blipFill>
        </p:spPr>
        <p:txBody>
          <a:bodyPr/>
          <a:lstStyle/>
          <a:p>
            <a:endParaRPr lang="en-PH"/>
          </a:p>
        </p:txBody>
      </p:sp>
      <p:grpSp>
        <p:nvGrpSpPr>
          <p:cNvPr id="7" name="Group 7"/>
          <p:cNvGrpSpPr/>
          <p:nvPr/>
        </p:nvGrpSpPr>
        <p:grpSpPr>
          <a:xfrm>
            <a:off x="-588583" y="9484909"/>
            <a:ext cx="18876583" cy="1270590"/>
            <a:chOff x="0" y="0"/>
            <a:chExt cx="5126628" cy="812800"/>
          </a:xfrm>
        </p:grpSpPr>
        <p:sp>
          <p:nvSpPr>
            <p:cNvPr id="8" name="Freeform 8"/>
            <p:cNvSpPr/>
            <p:nvPr/>
          </p:nvSpPr>
          <p:spPr>
            <a:xfrm>
              <a:off x="0" y="0"/>
              <a:ext cx="5126628" cy="812800"/>
            </a:xfrm>
            <a:custGeom>
              <a:avLst/>
              <a:gdLst/>
              <a:ahLst/>
              <a:cxnLst/>
              <a:rect l="l" t="t" r="r" b="b"/>
              <a:pathLst>
                <a:path w="5126628" h="812800">
                  <a:moveTo>
                    <a:pt x="0" y="0"/>
                  </a:moveTo>
                  <a:lnTo>
                    <a:pt x="5126628" y="0"/>
                  </a:lnTo>
                  <a:lnTo>
                    <a:pt x="5126628" y="812800"/>
                  </a:lnTo>
                  <a:lnTo>
                    <a:pt x="0" y="812800"/>
                  </a:lnTo>
                  <a:close/>
                </a:path>
              </a:pathLst>
            </a:custGeom>
            <a:solidFill>
              <a:srgbClr val="88824D"/>
            </a:solidFill>
          </p:spPr>
          <p:txBody>
            <a:bodyPr/>
            <a:lstStyle/>
            <a:p>
              <a:endParaRPr lang="en-PH" dirty="0"/>
            </a:p>
          </p:txBody>
        </p:sp>
        <p:sp>
          <p:nvSpPr>
            <p:cNvPr id="9" name="TextBox 9"/>
            <p:cNvSpPr txBox="1"/>
            <p:nvPr/>
          </p:nvSpPr>
          <p:spPr>
            <a:xfrm>
              <a:off x="0" y="-38100"/>
              <a:ext cx="5126628" cy="8509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871458" y="8686358"/>
            <a:ext cx="1602558" cy="265150"/>
          </a:xfrm>
          <a:custGeom>
            <a:avLst/>
            <a:gdLst/>
            <a:ahLst/>
            <a:cxnLst/>
            <a:rect l="l" t="t" r="r" b="b"/>
            <a:pathLst>
              <a:path w="1602558" h="265150">
                <a:moveTo>
                  <a:pt x="0" y="0"/>
                </a:moveTo>
                <a:lnTo>
                  <a:pt x="1602557" y="0"/>
                </a:lnTo>
                <a:lnTo>
                  <a:pt x="1602557" y="265151"/>
                </a:lnTo>
                <a:lnTo>
                  <a:pt x="0" y="2651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PH"/>
          </a:p>
        </p:txBody>
      </p:sp>
      <p:sp>
        <p:nvSpPr>
          <p:cNvPr id="11" name="Freeform 11"/>
          <p:cNvSpPr/>
          <p:nvPr/>
        </p:nvSpPr>
        <p:spPr>
          <a:xfrm>
            <a:off x="14161731" y="8686358"/>
            <a:ext cx="1602558" cy="265150"/>
          </a:xfrm>
          <a:custGeom>
            <a:avLst/>
            <a:gdLst/>
            <a:ahLst/>
            <a:cxnLst/>
            <a:rect l="l" t="t" r="r" b="b"/>
            <a:pathLst>
              <a:path w="1602558" h="265150">
                <a:moveTo>
                  <a:pt x="0" y="0"/>
                </a:moveTo>
                <a:lnTo>
                  <a:pt x="1602558" y="0"/>
                </a:lnTo>
                <a:lnTo>
                  <a:pt x="1602558" y="265151"/>
                </a:lnTo>
                <a:lnTo>
                  <a:pt x="0" y="26515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PH"/>
          </a:p>
        </p:txBody>
      </p:sp>
      <p:sp>
        <p:nvSpPr>
          <p:cNvPr id="12" name="TextBox 12"/>
          <p:cNvSpPr txBox="1"/>
          <p:nvPr/>
        </p:nvSpPr>
        <p:spPr>
          <a:xfrm>
            <a:off x="1" y="-90500"/>
            <a:ext cx="17416542" cy="9552743"/>
          </a:xfrm>
          <a:prstGeom prst="rect">
            <a:avLst/>
          </a:prstGeom>
        </p:spPr>
        <p:txBody>
          <a:bodyPr wrap="square" lIns="0" tIns="0" rIns="0" bIns="0" rtlCol="0" anchor="t">
            <a:spAutoFit/>
          </a:bodyPr>
          <a:lstStyle/>
          <a:p>
            <a:pPr algn="just">
              <a:lnSpc>
                <a:spcPts val="7453"/>
              </a:lnSpc>
            </a:pPr>
            <a:r>
              <a:rPr lang="en-US" sz="6210" b="1" dirty="0">
                <a:ln w="6600">
                  <a:solidFill>
                    <a:schemeClr val="accent2"/>
                  </a:solidFill>
                  <a:prstDash val="solid"/>
                </a:ln>
                <a:solidFill>
                  <a:srgbClr val="FFFFFF"/>
                </a:solidFill>
                <a:effectLst>
                  <a:outerShdw dist="38100" dir="2700000" algn="tl" rotWithShape="0">
                    <a:schemeClr val="accent2"/>
                  </a:outerShdw>
                </a:effectLst>
                <a:highlight>
                  <a:srgbClr val="FFFF00"/>
                </a:highlight>
                <a:latin typeface="Arimo"/>
                <a:ea typeface="Arimo"/>
                <a:cs typeface="Arimo"/>
                <a:sym typeface="Arimo"/>
              </a:rPr>
              <a:t>Simple Example</a:t>
            </a:r>
          </a:p>
          <a:p>
            <a:pPr algn="just">
              <a:lnSpc>
                <a:spcPts val="7453"/>
              </a:lnSpc>
            </a:pPr>
            <a:r>
              <a:rPr lang="en-US" sz="6000" b="1" dirty="0">
                <a:ln w="6600">
                  <a:solidFill>
                    <a:schemeClr val="accent2"/>
                  </a:solidFill>
                  <a:prstDash val="solid"/>
                </a:ln>
                <a:solidFill>
                  <a:srgbClr val="FFFFFF"/>
                </a:solidFill>
                <a:effectLst>
                  <a:outerShdw dist="38100" dir="2700000" algn="tl" rotWithShape="0">
                    <a:schemeClr val="accent2"/>
                  </a:outerShdw>
                </a:effectLst>
                <a:latin typeface="Arimo"/>
                <a:ea typeface="Arimo"/>
                <a:cs typeface="Arimo"/>
                <a:sym typeface="Arimo"/>
              </a:rPr>
              <a:t>Imagine two neighboring countries: Country A grows rice and Country B makes </a:t>
            </a:r>
            <a:r>
              <a:rPr lang="en-US" sz="6000" b="1" dirty="0" err="1">
                <a:ln w="6600">
                  <a:solidFill>
                    <a:schemeClr val="accent2"/>
                  </a:solidFill>
                  <a:prstDash val="solid"/>
                </a:ln>
                <a:solidFill>
                  <a:srgbClr val="FFFFFF"/>
                </a:solidFill>
                <a:effectLst>
                  <a:outerShdw dist="38100" dir="2700000" algn="tl" rotWithShape="0">
                    <a:schemeClr val="accent2"/>
                  </a:outerShdw>
                </a:effectLst>
                <a:latin typeface="Arimo"/>
                <a:ea typeface="Arimo"/>
                <a:cs typeface="Arimo"/>
                <a:sym typeface="Arimo"/>
              </a:rPr>
              <a:t>cellphones.Instead</a:t>
            </a:r>
            <a:r>
              <a:rPr lang="en-US" sz="6000" b="1" dirty="0">
                <a:ln w="6600">
                  <a:solidFill>
                    <a:schemeClr val="accent2"/>
                  </a:solidFill>
                  <a:prstDash val="solid"/>
                </a:ln>
                <a:solidFill>
                  <a:srgbClr val="FFFFFF"/>
                </a:solidFill>
                <a:effectLst>
                  <a:outerShdw dist="38100" dir="2700000" algn="tl" rotWithShape="0">
                    <a:schemeClr val="accent2"/>
                  </a:outerShdw>
                </a:effectLst>
                <a:latin typeface="Arimo"/>
                <a:ea typeface="Arimo"/>
                <a:cs typeface="Arimo"/>
                <a:sym typeface="Arimo"/>
              </a:rPr>
              <a:t> of trying to produce everything on their own, A sells rice to B, and B sells cellphones to </a:t>
            </a:r>
            <a:r>
              <a:rPr lang="en-US" sz="6000" b="1" dirty="0" err="1">
                <a:ln w="6600">
                  <a:solidFill>
                    <a:schemeClr val="accent2"/>
                  </a:solidFill>
                  <a:prstDash val="solid"/>
                </a:ln>
                <a:solidFill>
                  <a:srgbClr val="FFFFFF"/>
                </a:solidFill>
                <a:effectLst>
                  <a:outerShdw dist="38100" dir="2700000" algn="tl" rotWithShape="0">
                    <a:schemeClr val="accent2"/>
                  </a:outerShdw>
                </a:effectLst>
                <a:latin typeface="Arimo"/>
                <a:ea typeface="Arimo"/>
                <a:cs typeface="Arimo"/>
                <a:sym typeface="Arimo"/>
              </a:rPr>
              <a:t>A.Both</a:t>
            </a:r>
            <a:r>
              <a:rPr lang="en-US" sz="6000" b="1" dirty="0">
                <a:ln w="6600">
                  <a:solidFill>
                    <a:schemeClr val="accent2"/>
                  </a:solidFill>
                  <a:prstDash val="solid"/>
                </a:ln>
                <a:solidFill>
                  <a:srgbClr val="FFFFFF"/>
                </a:solidFill>
                <a:effectLst>
                  <a:outerShdw dist="38100" dir="2700000" algn="tl" rotWithShape="0">
                    <a:schemeClr val="accent2"/>
                  </a:outerShdw>
                </a:effectLst>
                <a:latin typeface="Arimo"/>
                <a:ea typeface="Arimo"/>
                <a:cs typeface="Arimo"/>
                <a:sym typeface="Arimo"/>
              </a:rPr>
              <a:t> countries gain—people in A get cellphones, and people in B get </a:t>
            </a:r>
            <a:r>
              <a:rPr lang="en-US" sz="6000" b="1" dirty="0" err="1">
                <a:ln w="6600">
                  <a:solidFill>
                    <a:schemeClr val="accent2"/>
                  </a:solidFill>
                  <a:prstDash val="solid"/>
                </a:ln>
                <a:solidFill>
                  <a:srgbClr val="FFFFFF"/>
                </a:solidFill>
                <a:effectLst>
                  <a:outerShdw dist="38100" dir="2700000" algn="tl" rotWithShape="0">
                    <a:schemeClr val="accent2"/>
                  </a:outerShdw>
                </a:effectLst>
                <a:latin typeface="Arimo"/>
                <a:ea typeface="Arimo"/>
                <a:cs typeface="Arimo"/>
                <a:sym typeface="Arimo"/>
              </a:rPr>
              <a:t>rice.To</a:t>
            </a:r>
            <a:r>
              <a:rPr lang="en-US" sz="6000" b="1" dirty="0">
                <a:ln w="6600">
                  <a:solidFill>
                    <a:schemeClr val="accent2"/>
                  </a:solidFill>
                  <a:prstDash val="solid"/>
                </a:ln>
                <a:solidFill>
                  <a:srgbClr val="FFFFFF"/>
                </a:solidFill>
                <a:effectLst>
                  <a:outerShdw dist="38100" dir="2700000" algn="tl" rotWithShape="0">
                    <a:schemeClr val="accent2"/>
                  </a:outerShdw>
                </a:effectLst>
                <a:latin typeface="Arimo"/>
                <a:ea typeface="Arimo"/>
                <a:cs typeface="Arimo"/>
                <a:sym typeface="Arimo"/>
              </a:rPr>
              <a:t> make this smooth, they might join an international organization like the World Trade Organization (WTO) that sets fair rules for trading.</a:t>
            </a:r>
            <a:endParaRPr lang="en-US" sz="6000" dirty="0">
              <a:solidFill>
                <a:srgbClr val="FFFACA"/>
              </a:solidFill>
              <a:latin typeface="Arimo"/>
              <a:ea typeface="Arimo"/>
              <a:cs typeface="Arimo"/>
              <a:sym typeface="Arim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ACA"/>
        </a:solidFill>
        <a:effectLst/>
      </p:bgPr>
    </p:bg>
    <p:spTree>
      <p:nvGrpSpPr>
        <p:cNvPr id="1" name="">
          <a:extLst>
            <a:ext uri="{FF2B5EF4-FFF2-40B4-BE49-F238E27FC236}">
              <a16:creationId xmlns:a16="http://schemas.microsoft.com/office/drawing/2014/main" id="{BBCD40BB-90ED-E973-9C9F-AA1DD16F199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BAA05C5-1361-FB5A-B74E-2147EE1AF3C7}"/>
              </a:ext>
            </a:extLst>
          </p:cNvPr>
          <p:cNvGrpSpPr/>
          <p:nvPr/>
        </p:nvGrpSpPr>
        <p:grpSpPr>
          <a:xfrm>
            <a:off x="-653589" y="-468498"/>
            <a:ext cx="18941589" cy="11223997"/>
            <a:chOff x="0" y="0"/>
            <a:chExt cx="4988731" cy="2956114"/>
          </a:xfrm>
        </p:grpSpPr>
        <p:sp>
          <p:nvSpPr>
            <p:cNvPr id="3" name="Freeform 3">
              <a:extLst>
                <a:ext uri="{FF2B5EF4-FFF2-40B4-BE49-F238E27FC236}">
                  <a16:creationId xmlns:a16="http://schemas.microsoft.com/office/drawing/2014/main" id="{4C0CEA69-25A4-36C4-9985-2AA1F1664264}"/>
                </a:ext>
              </a:extLst>
            </p:cNvPr>
            <p:cNvSpPr/>
            <p:nvPr/>
          </p:nvSpPr>
          <p:spPr>
            <a:xfrm>
              <a:off x="0" y="0"/>
              <a:ext cx="4988731" cy="2956115"/>
            </a:xfrm>
            <a:custGeom>
              <a:avLst/>
              <a:gdLst/>
              <a:ahLst/>
              <a:cxnLst/>
              <a:rect l="l" t="t" r="r" b="b"/>
              <a:pathLst>
                <a:path w="4988731" h="2956115">
                  <a:moveTo>
                    <a:pt x="0" y="0"/>
                  </a:moveTo>
                  <a:lnTo>
                    <a:pt x="4988731" y="0"/>
                  </a:lnTo>
                  <a:lnTo>
                    <a:pt x="4988731" y="2956115"/>
                  </a:lnTo>
                  <a:lnTo>
                    <a:pt x="0" y="2956115"/>
                  </a:lnTo>
                  <a:close/>
                </a:path>
              </a:pathLst>
            </a:custGeom>
            <a:solidFill>
              <a:srgbClr val="30531D"/>
            </a:solidFill>
          </p:spPr>
          <p:txBody>
            <a:bodyPr/>
            <a:lstStyle/>
            <a:p>
              <a:endParaRPr lang="en-PH"/>
            </a:p>
          </p:txBody>
        </p:sp>
        <p:sp>
          <p:nvSpPr>
            <p:cNvPr id="4" name="TextBox 4">
              <a:extLst>
                <a:ext uri="{FF2B5EF4-FFF2-40B4-BE49-F238E27FC236}">
                  <a16:creationId xmlns:a16="http://schemas.microsoft.com/office/drawing/2014/main" id="{635EE86B-15FE-CE4F-F85B-507A97D89D83}"/>
                </a:ext>
              </a:extLst>
            </p:cNvPr>
            <p:cNvSpPr txBox="1"/>
            <p:nvPr/>
          </p:nvSpPr>
          <p:spPr>
            <a:xfrm>
              <a:off x="0" y="-38100"/>
              <a:ext cx="4988731" cy="2994214"/>
            </a:xfrm>
            <a:prstGeom prst="rect">
              <a:avLst/>
            </a:prstGeom>
          </p:spPr>
          <p:txBody>
            <a:bodyPr lIns="50800" tIns="50800" rIns="50800" bIns="50800" rtlCol="0" anchor="ctr"/>
            <a:lstStyle/>
            <a:p>
              <a:pPr algn="ctr">
                <a:lnSpc>
                  <a:spcPts val="2659"/>
                </a:lnSpc>
              </a:pPr>
              <a:endParaRPr/>
            </a:p>
          </p:txBody>
        </p:sp>
      </p:grpSp>
      <p:sp>
        <p:nvSpPr>
          <p:cNvPr id="5" name="Freeform 5">
            <a:extLst>
              <a:ext uri="{FF2B5EF4-FFF2-40B4-BE49-F238E27FC236}">
                <a16:creationId xmlns:a16="http://schemas.microsoft.com/office/drawing/2014/main" id="{AD56B66B-90F1-FB51-58A9-07EC13B08BCF}"/>
              </a:ext>
            </a:extLst>
          </p:cNvPr>
          <p:cNvSpPr/>
          <p:nvPr/>
        </p:nvSpPr>
        <p:spPr>
          <a:xfrm>
            <a:off x="13638709" y="1119997"/>
            <a:ext cx="2234616" cy="2314574"/>
          </a:xfrm>
          <a:custGeom>
            <a:avLst/>
            <a:gdLst/>
            <a:ahLst/>
            <a:cxnLst/>
            <a:rect l="l" t="t" r="r" b="b"/>
            <a:pathLst>
              <a:path w="2234616" h="2314574">
                <a:moveTo>
                  <a:pt x="0" y="0"/>
                </a:moveTo>
                <a:lnTo>
                  <a:pt x="2234616" y="0"/>
                </a:lnTo>
                <a:lnTo>
                  <a:pt x="2234616" y="2314574"/>
                </a:lnTo>
                <a:lnTo>
                  <a:pt x="0" y="23145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6" name="Freeform 6">
            <a:extLst>
              <a:ext uri="{FF2B5EF4-FFF2-40B4-BE49-F238E27FC236}">
                <a16:creationId xmlns:a16="http://schemas.microsoft.com/office/drawing/2014/main" id="{3A458542-4E4F-7023-D4AF-5B5A0B7FB4F3}"/>
              </a:ext>
            </a:extLst>
          </p:cNvPr>
          <p:cNvSpPr/>
          <p:nvPr/>
        </p:nvSpPr>
        <p:spPr>
          <a:xfrm flipH="1">
            <a:off x="14300831" y="-468498"/>
            <a:ext cx="3987169" cy="4083942"/>
          </a:xfrm>
          <a:custGeom>
            <a:avLst/>
            <a:gdLst/>
            <a:ahLst/>
            <a:cxnLst/>
            <a:rect l="l" t="t" r="r" b="b"/>
            <a:pathLst>
              <a:path w="4769223" h="4552440">
                <a:moveTo>
                  <a:pt x="4769222" y="0"/>
                </a:moveTo>
                <a:lnTo>
                  <a:pt x="0" y="0"/>
                </a:lnTo>
                <a:lnTo>
                  <a:pt x="0" y="4552439"/>
                </a:lnTo>
                <a:lnTo>
                  <a:pt x="4769222" y="4552439"/>
                </a:lnTo>
                <a:lnTo>
                  <a:pt x="4769222" y="0"/>
                </a:lnTo>
                <a:close/>
              </a:path>
            </a:pathLst>
          </a:custGeom>
          <a:blipFill>
            <a:blip r:embed="rId5"/>
            <a:stretch>
              <a:fillRect/>
            </a:stretch>
          </a:blipFill>
        </p:spPr>
        <p:txBody>
          <a:bodyPr/>
          <a:lstStyle/>
          <a:p>
            <a:endParaRPr lang="en-PH"/>
          </a:p>
        </p:txBody>
      </p:sp>
      <p:grpSp>
        <p:nvGrpSpPr>
          <p:cNvPr id="7" name="Group 7">
            <a:extLst>
              <a:ext uri="{FF2B5EF4-FFF2-40B4-BE49-F238E27FC236}">
                <a16:creationId xmlns:a16="http://schemas.microsoft.com/office/drawing/2014/main" id="{330CD6DE-563A-2889-17C5-DCD0D8FEE995}"/>
              </a:ext>
            </a:extLst>
          </p:cNvPr>
          <p:cNvGrpSpPr/>
          <p:nvPr/>
        </p:nvGrpSpPr>
        <p:grpSpPr>
          <a:xfrm>
            <a:off x="-588583" y="9484909"/>
            <a:ext cx="18876583" cy="1270590"/>
            <a:chOff x="0" y="0"/>
            <a:chExt cx="5126628" cy="812800"/>
          </a:xfrm>
        </p:grpSpPr>
        <p:sp>
          <p:nvSpPr>
            <p:cNvPr id="8" name="Freeform 8">
              <a:extLst>
                <a:ext uri="{FF2B5EF4-FFF2-40B4-BE49-F238E27FC236}">
                  <a16:creationId xmlns:a16="http://schemas.microsoft.com/office/drawing/2014/main" id="{B7AFFF1D-8607-CDC1-D58B-B1B731435984}"/>
                </a:ext>
              </a:extLst>
            </p:cNvPr>
            <p:cNvSpPr/>
            <p:nvPr/>
          </p:nvSpPr>
          <p:spPr>
            <a:xfrm>
              <a:off x="0" y="0"/>
              <a:ext cx="5126628" cy="812800"/>
            </a:xfrm>
            <a:custGeom>
              <a:avLst/>
              <a:gdLst/>
              <a:ahLst/>
              <a:cxnLst/>
              <a:rect l="l" t="t" r="r" b="b"/>
              <a:pathLst>
                <a:path w="5126628" h="812800">
                  <a:moveTo>
                    <a:pt x="0" y="0"/>
                  </a:moveTo>
                  <a:lnTo>
                    <a:pt x="5126628" y="0"/>
                  </a:lnTo>
                  <a:lnTo>
                    <a:pt x="5126628" y="812800"/>
                  </a:lnTo>
                  <a:lnTo>
                    <a:pt x="0" y="812800"/>
                  </a:lnTo>
                  <a:close/>
                </a:path>
              </a:pathLst>
            </a:custGeom>
            <a:solidFill>
              <a:srgbClr val="88824D"/>
            </a:solidFill>
          </p:spPr>
          <p:txBody>
            <a:bodyPr/>
            <a:lstStyle/>
            <a:p>
              <a:endParaRPr lang="en-PH" dirty="0"/>
            </a:p>
          </p:txBody>
        </p:sp>
        <p:sp>
          <p:nvSpPr>
            <p:cNvPr id="9" name="TextBox 9">
              <a:extLst>
                <a:ext uri="{FF2B5EF4-FFF2-40B4-BE49-F238E27FC236}">
                  <a16:creationId xmlns:a16="http://schemas.microsoft.com/office/drawing/2014/main" id="{5686B22E-9499-BA56-3313-8BC349D5F2B5}"/>
                </a:ext>
              </a:extLst>
            </p:cNvPr>
            <p:cNvSpPr txBox="1"/>
            <p:nvPr/>
          </p:nvSpPr>
          <p:spPr>
            <a:xfrm>
              <a:off x="0" y="-38100"/>
              <a:ext cx="5126628" cy="850900"/>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0EA22B46-38B9-3002-967B-264DBCD87559}"/>
              </a:ext>
            </a:extLst>
          </p:cNvPr>
          <p:cNvSpPr/>
          <p:nvPr/>
        </p:nvSpPr>
        <p:spPr>
          <a:xfrm>
            <a:off x="871458" y="8686358"/>
            <a:ext cx="1602558" cy="265150"/>
          </a:xfrm>
          <a:custGeom>
            <a:avLst/>
            <a:gdLst/>
            <a:ahLst/>
            <a:cxnLst/>
            <a:rect l="l" t="t" r="r" b="b"/>
            <a:pathLst>
              <a:path w="1602558" h="265150">
                <a:moveTo>
                  <a:pt x="0" y="0"/>
                </a:moveTo>
                <a:lnTo>
                  <a:pt x="1602557" y="0"/>
                </a:lnTo>
                <a:lnTo>
                  <a:pt x="1602557" y="265151"/>
                </a:lnTo>
                <a:lnTo>
                  <a:pt x="0" y="2651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H"/>
          </a:p>
        </p:txBody>
      </p:sp>
      <p:sp>
        <p:nvSpPr>
          <p:cNvPr id="11" name="Freeform 11">
            <a:extLst>
              <a:ext uri="{FF2B5EF4-FFF2-40B4-BE49-F238E27FC236}">
                <a16:creationId xmlns:a16="http://schemas.microsoft.com/office/drawing/2014/main" id="{BDB2AD93-2052-45CC-6FCD-D31588F820ED}"/>
              </a:ext>
            </a:extLst>
          </p:cNvPr>
          <p:cNvSpPr/>
          <p:nvPr/>
        </p:nvSpPr>
        <p:spPr>
          <a:xfrm>
            <a:off x="14161731" y="8686358"/>
            <a:ext cx="1602558" cy="265150"/>
          </a:xfrm>
          <a:custGeom>
            <a:avLst/>
            <a:gdLst/>
            <a:ahLst/>
            <a:cxnLst/>
            <a:rect l="l" t="t" r="r" b="b"/>
            <a:pathLst>
              <a:path w="1602558" h="265150">
                <a:moveTo>
                  <a:pt x="0" y="0"/>
                </a:moveTo>
                <a:lnTo>
                  <a:pt x="1602558" y="0"/>
                </a:lnTo>
                <a:lnTo>
                  <a:pt x="1602558" y="265151"/>
                </a:lnTo>
                <a:lnTo>
                  <a:pt x="0" y="2651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PH"/>
          </a:p>
        </p:txBody>
      </p:sp>
      <p:sp>
        <p:nvSpPr>
          <p:cNvPr id="12" name="TextBox 12">
            <a:extLst>
              <a:ext uri="{FF2B5EF4-FFF2-40B4-BE49-F238E27FC236}">
                <a16:creationId xmlns:a16="http://schemas.microsoft.com/office/drawing/2014/main" id="{9E579C6E-2D1F-7BCD-23BF-EBAFDF7AB44B}"/>
              </a:ext>
            </a:extLst>
          </p:cNvPr>
          <p:cNvSpPr txBox="1"/>
          <p:nvPr/>
        </p:nvSpPr>
        <p:spPr>
          <a:xfrm>
            <a:off x="533400" y="-241131"/>
            <a:ext cx="16383000" cy="10451579"/>
          </a:xfrm>
          <a:prstGeom prst="rect">
            <a:avLst/>
          </a:prstGeom>
        </p:spPr>
        <p:txBody>
          <a:bodyPr wrap="square" lIns="0" tIns="0" rIns="0" bIns="0" rtlCol="0" anchor="t">
            <a:spAutoFit/>
          </a:bodyPr>
          <a:lstStyle/>
          <a:p>
            <a:pPr algn="just">
              <a:lnSpc>
                <a:spcPts val="7453"/>
              </a:lnSpc>
            </a:pPr>
            <a:r>
              <a:rPr lang="en-US" sz="4800" b="1" dirty="0">
                <a:ln w="6600">
                  <a:solidFill>
                    <a:schemeClr val="accent2"/>
                  </a:solidFill>
                  <a:prstDash val="solid"/>
                </a:ln>
                <a:solidFill>
                  <a:srgbClr val="FFFFFF"/>
                </a:solidFill>
                <a:effectLst>
                  <a:outerShdw dist="38100" dir="2700000" algn="tl" rotWithShape="0">
                    <a:schemeClr val="accent2"/>
                  </a:outerShdw>
                </a:effectLst>
                <a:highlight>
                  <a:srgbClr val="00FF00"/>
                </a:highlight>
                <a:latin typeface="Arimo"/>
                <a:ea typeface="Arimo"/>
                <a:cs typeface="Arimo"/>
                <a:sym typeface="Arimo"/>
              </a:rPr>
              <a:t>Real-World Example</a:t>
            </a:r>
          </a:p>
          <a:p>
            <a:pPr algn="just">
              <a:lnSpc>
                <a:spcPts val="7453"/>
              </a:lnSpc>
            </a:pPr>
            <a:r>
              <a:rPr lang="en-US" sz="4800" b="1" dirty="0">
                <a:ln w="6600">
                  <a:solidFill>
                    <a:schemeClr val="accent2"/>
                  </a:solidFill>
                  <a:prstDash val="solid"/>
                </a:ln>
                <a:solidFill>
                  <a:srgbClr val="FFFFFF"/>
                </a:solidFill>
                <a:effectLst>
                  <a:outerShdw dist="38100" dir="2700000" algn="tl" rotWithShape="0">
                    <a:schemeClr val="accent2"/>
                  </a:outerShdw>
                </a:effectLst>
                <a:latin typeface="Arimo"/>
                <a:ea typeface="Arimo"/>
                <a:cs typeface="Arimo"/>
                <a:sym typeface="Arimo"/>
              </a:rPr>
              <a:t>The European Union (EU): Many European countries removed trade barriers, use the same currency (Euro), and allow people to work freely across </a:t>
            </a:r>
            <a:r>
              <a:rPr lang="en-US" sz="4800" b="1" dirty="0" err="1">
                <a:ln w="6600">
                  <a:solidFill>
                    <a:schemeClr val="accent2"/>
                  </a:solidFill>
                  <a:prstDash val="solid"/>
                </a:ln>
                <a:solidFill>
                  <a:srgbClr val="FFFFFF"/>
                </a:solidFill>
                <a:effectLst>
                  <a:outerShdw dist="38100" dir="2700000" algn="tl" rotWithShape="0">
                    <a:schemeClr val="accent2"/>
                  </a:outerShdw>
                </a:effectLst>
                <a:latin typeface="Arimo"/>
                <a:ea typeface="Arimo"/>
                <a:cs typeface="Arimo"/>
                <a:sym typeface="Arimo"/>
              </a:rPr>
              <a:t>borders.Because</a:t>
            </a:r>
            <a:r>
              <a:rPr lang="en-US" sz="4800" b="1" dirty="0">
                <a:ln w="6600">
                  <a:solidFill>
                    <a:schemeClr val="accent2"/>
                  </a:solidFill>
                  <a:prstDash val="solid"/>
                </a:ln>
                <a:solidFill>
                  <a:srgbClr val="FFFFFF"/>
                </a:solidFill>
                <a:effectLst>
                  <a:outerShdw dist="38100" dir="2700000" algn="tl" rotWithShape="0">
                    <a:schemeClr val="accent2"/>
                  </a:outerShdw>
                </a:effectLst>
                <a:latin typeface="Arimo"/>
                <a:ea typeface="Arimo"/>
                <a:cs typeface="Arimo"/>
                <a:sym typeface="Arimo"/>
              </a:rPr>
              <a:t> they cooperate, they become economically stronger together than alone.</a:t>
            </a:r>
          </a:p>
          <a:p>
            <a:pPr algn="just">
              <a:lnSpc>
                <a:spcPts val="7453"/>
              </a:lnSpc>
            </a:pPr>
            <a:endParaRPr lang="en-US" sz="4800" b="1" dirty="0">
              <a:ln w="6600">
                <a:solidFill>
                  <a:schemeClr val="accent2"/>
                </a:solidFill>
                <a:prstDash val="solid"/>
              </a:ln>
              <a:solidFill>
                <a:srgbClr val="FFFFFF"/>
              </a:solidFill>
              <a:effectLst>
                <a:outerShdw dist="38100" dir="2700000" algn="tl" rotWithShape="0">
                  <a:schemeClr val="accent2"/>
                </a:outerShdw>
              </a:effectLst>
              <a:latin typeface="Arimo"/>
              <a:ea typeface="Arimo"/>
              <a:cs typeface="Arimo"/>
              <a:sym typeface="Arimo"/>
            </a:endParaRPr>
          </a:p>
          <a:p>
            <a:pPr algn="just">
              <a:lnSpc>
                <a:spcPts val="7453"/>
              </a:lnSpc>
            </a:pPr>
            <a:r>
              <a:rPr lang="en-US" sz="4800" b="1" dirty="0">
                <a:ln w="6600">
                  <a:solidFill>
                    <a:schemeClr val="accent2"/>
                  </a:solidFill>
                  <a:prstDash val="solid"/>
                </a:ln>
                <a:solidFill>
                  <a:srgbClr val="FFFFFF"/>
                </a:solidFill>
                <a:effectLst>
                  <a:outerShdw dist="38100" dir="2700000" algn="tl" rotWithShape="0">
                    <a:schemeClr val="accent2"/>
                  </a:outerShdw>
                </a:effectLst>
                <a:highlight>
                  <a:srgbClr val="00FF00"/>
                </a:highlight>
                <a:latin typeface="Arimo"/>
                <a:ea typeface="Arimo"/>
                <a:cs typeface="Arimo"/>
                <a:sym typeface="Arimo"/>
              </a:rPr>
              <a:t> In short:</a:t>
            </a:r>
            <a:r>
              <a:rPr lang="en-US" sz="4800" b="1" dirty="0">
                <a:ln w="6600">
                  <a:solidFill>
                    <a:schemeClr val="accent2"/>
                  </a:solidFill>
                  <a:prstDash val="solid"/>
                </a:ln>
                <a:solidFill>
                  <a:srgbClr val="FFFFFF"/>
                </a:solidFill>
                <a:effectLst>
                  <a:outerShdw dist="38100" dir="2700000" algn="tl" rotWithShape="0">
                    <a:schemeClr val="accent2"/>
                  </a:outerShdw>
                </a:effectLst>
                <a:latin typeface="Arimo"/>
                <a:ea typeface="Arimo"/>
                <a:cs typeface="Arimo"/>
                <a:sym typeface="Arimo"/>
              </a:rPr>
              <a:t> Liberalism in globalization = “Open borders, free trade, cooperation, and peace”. Countries succeed more when they connect and depend on each other.</a:t>
            </a:r>
            <a:endParaRPr lang="en-US" sz="4000" dirty="0">
              <a:solidFill>
                <a:srgbClr val="FFFACA"/>
              </a:solidFill>
              <a:latin typeface="Arimo"/>
              <a:ea typeface="Arimo"/>
              <a:cs typeface="Arimo"/>
              <a:sym typeface="Arimo"/>
            </a:endParaRPr>
          </a:p>
          <a:p>
            <a:pPr algn="just">
              <a:lnSpc>
                <a:spcPts val="6493"/>
              </a:lnSpc>
            </a:pPr>
            <a:endParaRPr lang="en-US" sz="6210" dirty="0">
              <a:solidFill>
                <a:srgbClr val="FFFACA"/>
              </a:solidFill>
              <a:latin typeface="Arimo"/>
              <a:ea typeface="Arimo"/>
              <a:cs typeface="Arimo"/>
              <a:sym typeface="Arimo"/>
            </a:endParaRPr>
          </a:p>
        </p:txBody>
      </p:sp>
    </p:spTree>
    <p:extLst>
      <p:ext uri="{BB962C8B-B14F-4D97-AF65-F5344CB8AC3E}">
        <p14:creationId xmlns:p14="http://schemas.microsoft.com/office/powerpoint/2010/main" val="368011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ACA"/>
        </a:solidFill>
        <a:effectLst/>
      </p:bgPr>
    </p:bg>
    <p:spTree>
      <p:nvGrpSpPr>
        <p:cNvPr id="1" name=""/>
        <p:cNvGrpSpPr/>
        <p:nvPr/>
      </p:nvGrpSpPr>
      <p:grpSpPr>
        <a:xfrm>
          <a:off x="0" y="0"/>
          <a:ext cx="0" cy="0"/>
          <a:chOff x="0" y="0"/>
          <a:chExt cx="0" cy="0"/>
        </a:xfrm>
      </p:grpSpPr>
      <p:grpSp>
        <p:nvGrpSpPr>
          <p:cNvPr id="2" name="Group 2"/>
          <p:cNvGrpSpPr/>
          <p:nvPr/>
        </p:nvGrpSpPr>
        <p:grpSpPr>
          <a:xfrm>
            <a:off x="-653589" y="-468498"/>
            <a:ext cx="18941589" cy="11223997"/>
            <a:chOff x="0" y="0"/>
            <a:chExt cx="4988731" cy="2956114"/>
          </a:xfrm>
        </p:grpSpPr>
        <p:sp>
          <p:nvSpPr>
            <p:cNvPr id="3" name="Freeform 3"/>
            <p:cNvSpPr/>
            <p:nvPr/>
          </p:nvSpPr>
          <p:spPr>
            <a:xfrm>
              <a:off x="0" y="0"/>
              <a:ext cx="4988731" cy="2956115"/>
            </a:xfrm>
            <a:custGeom>
              <a:avLst/>
              <a:gdLst/>
              <a:ahLst/>
              <a:cxnLst/>
              <a:rect l="l" t="t" r="r" b="b"/>
              <a:pathLst>
                <a:path w="4988731" h="2956115">
                  <a:moveTo>
                    <a:pt x="0" y="0"/>
                  </a:moveTo>
                  <a:lnTo>
                    <a:pt x="4988731" y="0"/>
                  </a:lnTo>
                  <a:lnTo>
                    <a:pt x="4988731" y="2956115"/>
                  </a:lnTo>
                  <a:lnTo>
                    <a:pt x="0" y="2956115"/>
                  </a:lnTo>
                  <a:close/>
                </a:path>
              </a:pathLst>
            </a:custGeom>
            <a:solidFill>
              <a:srgbClr val="30531D"/>
            </a:solidFill>
          </p:spPr>
          <p:txBody>
            <a:bodyPr/>
            <a:lstStyle/>
            <a:p>
              <a:endParaRPr lang="en-PH"/>
            </a:p>
          </p:txBody>
        </p:sp>
        <p:sp>
          <p:nvSpPr>
            <p:cNvPr id="4" name="TextBox 4"/>
            <p:cNvSpPr txBox="1"/>
            <p:nvPr/>
          </p:nvSpPr>
          <p:spPr>
            <a:xfrm>
              <a:off x="0" y="-38100"/>
              <a:ext cx="4988731" cy="2994214"/>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3638709" y="1119997"/>
            <a:ext cx="2234616" cy="2314574"/>
          </a:xfrm>
          <a:custGeom>
            <a:avLst/>
            <a:gdLst/>
            <a:ahLst/>
            <a:cxnLst/>
            <a:rect l="l" t="t" r="r" b="b"/>
            <a:pathLst>
              <a:path w="2234616" h="2314574">
                <a:moveTo>
                  <a:pt x="0" y="0"/>
                </a:moveTo>
                <a:lnTo>
                  <a:pt x="2234616" y="0"/>
                </a:lnTo>
                <a:lnTo>
                  <a:pt x="2234616" y="2314574"/>
                </a:lnTo>
                <a:lnTo>
                  <a:pt x="0" y="23145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6" name="Freeform 6"/>
          <p:cNvSpPr/>
          <p:nvPr/>
        </p:nvSpPr>
        <p:spPr>
          <a:xfrm flipH="1">
            <a:off x="15965033" y="-430402"/>
            <a:ext cx="2234618" cy="4284314"/>
          </a:xfrm>
          <a:custGeom>
            <a:avLst/>
            <a:gdLst/>
            <a:ahLst/>
            <a:cxnLst/>
            <a:rect l="l" t="t" r="r" b="b"/>
            <a:pathLst>
              <a:path w="4769223" h="4552440">
                <a:moveTo>
                  <a:pt x="4769222" y="0"/>
                </a:moveTo>
                <a:lnTo>
                  <a:pt x="0" y="0"/>
                </a:lnTo>
                <a:lnTo>
                  <a:pt x="0" y="4552439"/>
                </a:lnTo>
                <a:lnTo>
                  <a:pt x="4769222" y="4552439"/>
                </a:lnTo>
                <a:lnTo>
                  <a:pt x="4769222" y="0"/>
                </a:lnTo>
                <a:close/>
              </a:path>
            </a:pathLst>
          </a:custGeom>
          <a:blipFill>
            <a:blip r:embed="rId4"/>
            <a:stretch>
              <a:fillRect/>
            </a:stretch>
          </a:blipFill>
        </p:spPr>
        <p:txBody>
          <a:bodyPr/>
          <a:lstStyle/>
          <a:p>
            <a:endParaRPr lang="en-PH"/>
          </a:p>
        </p:txBody>
      </p:sp>
      <p:grpSp>
        <p:nvGrpSpPr>
          <p:cNvPr id="7" name="Group 7"/>
          <p:cNvGrpSpPr/>
          <p:nvPr/>
        </p:nvGrpSpPr>
        <p:grpSpPr>
          <a:xfrm>
            <a:off x="-626683" y="9610508"/>
            <a:ext cx="18876583" cy="1144991"/>
            <a:chOff x="0" y="0"/>
            <a:chExt cx="5126628" cy="812800"/>
          </a:xfrm>
        </p:grpSpPr>
        <p:sp>
          <p:nvSpPr>
            <p:cNvPr id="8" name="Freeform 8"/>
            <p:cNvSpPr/>
            <p:nvPr/>
          </p:nvSpPr>
          <p:spPr>
            <a:xfrm>
              <a:off x="0" y="0"/>
              <a:ext cx="5126628" cy="812800"/>
            </a:xfrm>
            <a:custGeom>
              <a:avLst/>
              <a:gdLst/>
              <a:ahLst/>
              <a:cxnLst/>
              <a:rect l="l" t="t" r="r" b="b"/>
              <a:pathLst>
                <a:path w="5126628" h="812800">
                  <a:moveTo>
                    <a:pt x="0" y="0"/>
                  </a:moveTo>
                  <a:lnTo>
                    <a:pt x="5126628" y="0"/>
                  </a:lnTo>
                  <a:lnTo>
                    <a:pt x="5126628" y="812800"/>
                  </a:lnTo>
                  <a:lnTo>
                    <a:pt x="0" y="812800"/>
                  </a:lnTo>
                  <a:close/>
                </a:path>
              </a:pathLst>
            </a:custGeom>
            <a:solidFill>
              <a:srgbClr val="88824D"/>
            </a:solidFill>
          </p:spPr>
          <p:txBody>
            <a:bodyPr/>
            <a:lstStyle/>
            <a:p>
              <a:endParaRPr lang="en-PH"/>
            </a:p>
          </p:txBody>
        </p:sp>
        <p:sp>
          <p:nvSpPr>
            <p:cNvPr id="9" name="TextBox 9"/>
            <p:cNvSpPr txBox="1"/>
            <p:nvPr/>
          </p:nvSpPr>
          <p:spPr>
            <a:xfrm>
              <a:off x="0" y="-38100"/>
              <a:ext cx="5126628" cy="8509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4161731" y="8686358"/>
            <a:ext cx="1602558" cy="265150"/>
          </a:xfrm>
          <a:custGeom>
            <a:avLst/>
            <a:gdLst/>
            <a:ahLst/>
            <a:cxnLst/>
            <a:rect l="l" t="t" r="r" b="b"/>
            <a:pathLst>
              <a:path w="1602558" h="265150">
                <a:moveTo>
                  <a:pt x="0" y="0"/>
                </a:moveTo>
                <a:lnTo>
                  <a:pt x="1602558" y="0"/>
                </a:lnTo>
                <a:lnTo>
                  <a:pt x="1602558" y="265151"/>
                </a:lnTo>
                <a:lnTo>
                  <a:pt x="0" y="2651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PH"/>
          </a:p>
        </p:txBody>
      </p:sp>
      <p:sp>
        <p:nvSpPr>
          <p:cNvPr id="11" name="TextBox 11"/>
          <p:cNvSpPr txBox="1"/>
          <p:nvPr/>
        </p:nvSpPr>
        <p:spPr>
          <a:xfrm>
            <a:off x="457200" y="1990725"/>
            <a:ext cx="15959415" cy="7191375"/>
          </a:xfrm>
          <a:prstGeom prst="rect">
            <a:avLst/>
          </a:prstGeom>
        </p:spPr>
        <p:txBody>
          <a:bodyPr wrap="square" lIns="0" tIns="0" rIns="0" bIns="0" rtlCol="0" anchor="t">
            <a:spAutoFit/>
          </a:bodyPr>
          <a:lstStyle/>
          <a:p>
            <a:pPr algn="just">
              <a:lnSpc>
                <a:spcPts val="7093"/>
              </a:lnSpc>
            </a:pPr>
            <a:r>
              <a:rPr lang="en-US" sz="5910" dirty="0">
                <a:solidFill>
                  <a:srgbClr val="FFFACA"/>
                </a:solidFill>
                <a:latin typeface="Arimo"/>
                <a:ea typeface="Arimo"/>
                <a:cs typeface="Arimo"/>
                <a:sym typeface="Arimo"/>
              </a:rPr>
              <a:t>Political realism is a theory in international relations that emphasizes power, national interest, and the competitive nature of states. In globalization, realism suggests that despite increased economic and cultural interconnectedness, states continue to act primarily in their own national interest, often prioritizing security and power over cooperation.</a:t>
            </a:r>
          </a:p>
        </p:txBody>
      </p:sp>
      <p:sp>
        <p:nvSpPr>
          <p:cNvPr id="12" name="TextBox 12"/>
          <p:cNvSpPr txBox="1"/>
          <p:nvPr/>
        </p:nvSpPr>
        <p:spPr>
          <a:xfrm>
            <a:off x="1569144" y="202627"/>
            <a:ext cx="14200588" cy="1051570"/>
          </a:xfrm>
          <a:prstGeom prst="rect">
            <a:avLst/>
          </a:prstGeom>
        </p:spPr>
        <p:txBody>
          <a:bodyPr lIns="0" tIns="0" rIns="0" bIns="0" rtlCol="0" anchor="t">
            <a:spAutoFit/>
          </a:bodyPr>
          <a:lstStyle/>
          <a:p>
            <a:pPr algn="l">
              <a:lnSpc>
                <a:spcPts val="8159"/>
              </a:lnSpc>
            </a:pPr>
            <a:r>
              <a:rPr lang="en-US" sz="7200" b="1" dirty="0">
                <a:ln w="6600">
                  <a:solidFill>
                    <a:schemeClr val="accent2"/>
                  </a:solidFill>
                  <a:prstDash val="solid"/>
                </a:ln>
                <a:solidFill>
                  <a:srgbClr val="FFFFFF"/>
                </a:solidFill>
                <a:effectLst>
                  <a:outerShdw dist="38100" dir="2700000" algn="tl" rotWithShape="0">
                    <a:schemeClr val="accent2"/>
                  </a:outerShdw>
                </a:effectLst>
                <a:latin typeface="Be Vietnam Ultra-Bold"/>
                <a:ea typeface="Be Vietnam Ultra-Bold"/>
                <a:cs typeface="Be Vietnam Ultra-Bold"/>
                <a:sym typeface="Be Vietnam Ultra-Bold"/>
              </a:rPr>
              <a:t>THEORY OF  POLITICAL REALISM</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ACA"/>
        </a:solidFill>
        <a:effectLst/>
      </p:bgPr>
    </p:bg>
    <p:spTree>
      <p:nvGrpSpPr>
        <p:cNvPr id="1" name=""/>
        <p:cNvGrpSpPr/>
        <p:nvPr/>
      </p:nvGrpSpPr>
      <p:grpSpPr>
        <a:xfrm>
          <a:off x="0" y="0"/>
          <a:ext cx="0" cy="0"/>
          <a:chOff x="0" y="0"/>
          <a:chExt cx="0" cy="0"/>
        </a:xfrm>
      </p:grpSpPr>
      <p:grpSp>
        <p:nvGrpSpPr>
          <p:cNvPr id="2" name="Group 2"/>
          <p:cNvGrpSpPr/>
          <p:nvPr/>
        </p:nvGrpSpPr>
        <p:grpSpPr>
          <a:xfrm>
            <a:off x="-653589" y="-468498"/>
            <a:ext cx="18941589" cy="11223997"/>
            <a:chOff x="0" y="0"/>
            <a:chExt cx="4988731" cy="2956114"/>
          </a:xfrm>
        </p:grpSpPr>
        <p:sp>
          <p:nvSpPr>
            <p:cNvPr id="3" name="Freeform 3"/>
            <p:cNvSpPr/>
            <p:nvPr/>
          </p:nvSpPr>
          <p:spPr>
            <a:xfrm>
              <a:off x="0" y="0"/>
              <a:ext cx="4988731" cy="2956115"/>
            </a:xfrm>
            <a:custGeom>
              <a:avLst/>
              <a:gdLst/>
              <a:ahLst/>
              <a:cxnLst/>
              <a:rect l="l" t="t" r="r" b="b"/>
              <a:pathLst>
                <a:path w="4988731" h="2956115">
                  <a:moveTo>
                    <a:pt x="0" y="0"/>
                  </a:moveTo>
                  <a:lnTo>
                    <a:pt x="4988731" y="0"/>
                  </a:lnTo>
                  <a:lnTo>
                    <a:pt x="4988731" y="2956115"/>
                  </a:lnTo>
                  <a:lnTo>
                    <a:pt x="0" y="2956115"/>
                  </a:lnTo>
                  <a:close/>
                </a:path>
              </a:pathLst>
            </a:custGeom>
            <a:solidFill>
              <a:srgbClr val="30531D"/>
            </a:solidFill>
          </p:spPr>
          <p:txBody>
            <a:bodyPr/>
            <a:lstStyle/>
            <a:p>
              <a:endParaRPr lang="en-PH"/>
            </a:p>
          </p:txBody>
        </p:sp>
        <p:sp>
          <p:nvSpPr>
            <p:cNvPr id="4" name="TextBox 4"/>
            <p:cNvSpPr txBox="1"/>
            <p:nvPr/>
          </p:nvSpPr>
          <p:spPr>
            <a:xfrm>
              <a:off x="0" y="-38100"/>
              <a:ext cx="4988731" cy="2994214"/>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3638709" y="1119997"/>
            <a:ext cx="2234616" cy="2314574"/>
          </a:xfrm>
          <a:custGeom>
            <a:avLst/>
            <a:gdLst/>
            <a:ahLst/>
            <a:cxnLst/>
            <a:rect l="l" t="t" r="r" b="b"/>
            <a:pathLst>
              <a:path w="2234616" h="2314574">
                <a:moveTo>
                  <a:pt x="0" y="0"/>
                </a:moveTo>
                <a:lnTo>
                  <a:pt x="2234616" y="0"/>
                </a:lnTo>
                <a:lnTo>
                  <a:pt x="2234616" y="2314574"/>
                </a:lnTo>
                <a:lnTo>
                  <a:pt x="0" y="23145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6" name="Freeform 6"/>
          <p:cNvSpPr/>
          <p:nvPr/>
        </p:nvSpPr>
        <p:spPr>
          <a:xfrm flipH="1">
            <a:off x="16383000" y="-468498"/>
            <a:ext cx="1816651" cy="3793656"/>
          </a:xfrm>
          <a:custGeom>
            <a:avLst/>
            <a:gdLst/>
            <a:ahLst/>
            <a:cxnLst/>
            <a:rect l="l" t="t" r="r" b="b"/>
            <a:pathLst>
              <a:path w="4769223" h="4552440">
                <a:moveTo>
                  <a:pt x="4769222" y="0"/>
                </a:moveTo>
                <a:lnTo>
                  <a:pt x="0" y="0"/>
                </a:lnTo>
                <a:lnTo>
                  <a:pt x="0" y="4552439"/>
                </a:lnTo>
                <a:lnTo>
                  <a:pt x="4769222" y="4552439"/>
                </a:lnTo>
                <a:lnTo>
                  <a:pt x="4769222" y="0"/>
                </a:lnTo>
                <a:close/>
              </a:path>
            </a:pathLst>
          </a:custGeom>
          <a:blipFill>
            <a:blip r:embed="rId4"/>
            <a:stretch>
              <a:fillRect/>
            </a:stretch>
          </a:blipFill>
        </p:spPr>
        <p:txBody>
          <a:bodyPr/>
          <a:lstStyle/>
          <a:p>
            <a:endParaRPr lang="en-PH"/>
          </a:p>
        </p:txBody>
      </p:sp>
      <p:grpSp>
        <p:nvGrpSpPr>
          <p:cNvPr id="7" name="Group 7"/>
          <p:cNvGrpSpPr/>
          <p:nvPr/>
        </p:nvGrpSpPr>
        <p:grpSpPr>
          <a:xfrm>
            <a:off x="-588583" y="10036745"/>
            <a:ext cx="18876583" cy="648313"/>
            <a:chOff x="0" y="0"/>
            <a:chExt cx="5126628" cy="812800"/>
          </a:xfrm>
        </p:grpSpPr>
        <p:sp>
          <p:nvSpPr>
            <p:cNvPr id="8" name="Freeform 8"/>
            <p:cNvSpPr/>
            <p:nvPr/>
          </p:nvSpPr>
          <p:spPr>
            <a:xfrm>
              <a:off x="0" y="0"/>
              <a:ext cx="5126628" cy="812800"/>
            </a:xfrm>
            <a:custGeom>
              <a:avLst/>
              <a:gdLst/>
              <a:ahLst/>
              <a:cxnLst/>
              <a:rect l="l" t="t" r="r" b="b"/>
              <a:pathLst>
                <a:path w="5126628" h="812800">
                  <a:moveTo>
                    <a:pt x="0" y="0"/>
                  </a:moveTo>
                  <a:lnTo>
                    <a:pt x="5126628" y="0"/>
                  </a:lnTo>
                  <a:lnTo>
                    <a:pt x="5126628" y="812800"/>
                  </a:lnTo>
                  <a:lnTo>
                    <a:pt x="0" y="812800"/>
                  </a:lnTo>
                  <a:close/>
                </a:path>
              </a:pathLst>
            </a:custGeom>
            <a:solidFill>
              <a:srgbClr val="88824D"/>
            </a:solidFill>
          </p:spPr>
          <p:txBody>
            <a:bodyPr/>
            <a:lstStyle/>
            <a:p>
              <a:endParaRPr lang="en-PH"/>
            </a:p>
          </p:txBody>
        </p:sp>
        <p:sp>
          <p:nvSpPr>
            <p:cNvPr id="9" name="TextBox 9"/>
            <p:cNvSpPr txBox="1"/>
            <p:nvPr/>
          </p:nvSpPr>
          <p:spPr>
            <a:xfrm>
              <a:off x="0" y="-38100"/>
              <a:ext cx="5126628" cy="8509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4161731" y="8686358"/>
            <a:ext cx="1602558" cy="265150"/>
          </a:xfrm>
          <a:custGeom>
            <a:avLst/>
            <a:gdLst/>
            <a:ahLst/>
            <a:cxnLst/>
            <a:rect l="l" t="t" r="r" b="b"/>
            <a:pathLst>
              <a:path w="1602558" h="265150">
                <a:moveTo>
                  <a:pt x="0" y="0"/>
                </a:moveTo>
                <a:lnTo>
                  <a:pt x="1602558" y="0"/>
                </a:lnTo>
                <a:lnTo>
                  <a:pt x="1602558" y="265151"/>
                </a:lnTo>
                <a:lnTo>
                  <a:pt x="0" y="2651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PH"/>
          </a:p>
        </p:txBody>
      </p:sp>
      <p:sp>
        <p:nvSpPr>
          <p:cNvPr id="14" name="TextBox 13">
            <a:extLst>
              <a:ext uri="{FF2B5EF4-FFF2-40B4-BE49-F238E27FC236}">
                <a16:creationId xmlns:a16="http://schemas.microsoft.com/office/drawing/2014/main" id="{9C499112-767F-3FBA-4954-8D51C7932E71}"/>
              </a:ext>
            </a:extLst>
          </p:cNvPr>
          <p:cNvSpPr txBox="1"/>
          <p:nvPr/>
        </p:nvSpPr>
        <p:spPr>
          <a:xfrm>
            <a:off x="533400" y="0"/>
            <a:ext cx="16992600" cy="9325630"/>
          </a:xfrm>
          <a:prstGeom prst="rect">
            <a:avLst/>
          </a:prstGeom>
          <a:noFill/>
        </p:spPr>
        <p:txBody>
          <a:bodyPr wrap="square">
            <a:spAutoFit/>
          </a:bodyPr>
          <a:lstStyle/>
          <a:p>
            <a:r>
              <a:rPr lang="en-US" sz="6000" b="1" dirty="0">
                <a:solidFill>
                  <a:schemeClr val="bg1"/>
                </a:solidFill>
              </a:rPr>
              <a:t>Political Realism Believes countries mainly care about </a:t>
            </a:r>
            <a:r>
              <a:rPr lang="en-US" sz="6000" b="1" dirty="0">
                <a:solidFill>
                  <a:schemeClr val="bg1"/>
                </a:solidFill>
                <a:highlight>
                  <a:srgbClr val="00FF00"/>
                </a:highlight>
              </a:rPr>
              <a:t>power</a:t>
            </a:r>
            <a:r>
              <a:rPr lang="en-US" sz="6000" b="1" dirty="0">
                <a:solidFill>
                  <a:schemeClr val="bg1"/>
                </a:solidFill>
              </a:rPr>
              <a:t> and </a:t>
            </a:r>
            <a:r>
              <a:rPr lang="en-US" sz="6000" b="1" dirty="0">
                <a:solidFill>
                  <a:schemeClr val="bg1"/>
                </a:solidFill>
                <a:highlight>
                  <a:srgbClr val="00FF00"/>
                </a:highlight>
              </a:rPr>
              <a:t>survival.</a:t>
            </a:r>
          </a:p>
          <a:p>
            <a:r>
              <a:rPr lang="en-US" sz="6000" b="1" dirty="0">
                <a:solidFill>
                  <a:srgbClr val="FF0000"/>
                </a:solidFill>
              </a:rPr>
              <a:t>Example:</a:t>
            </a:r>
            <a:r>
              <a:rPr lang="en-US" sz="6000" b="1" dirty="0">
                <a:solidFill>
                  <a:schemeClr val="bg1"/>
                </a:solidFill>
              </a:rPr>
              <a:t> A country builds a strong military because it fears other countries.</a:t>
            </a:r>
          </a:p>
          <a:p>
            <a:r>
              <a:rPr lang="en-US" sz="6000" b="1" dirty="0">
                <a:solidFill>
                  <a:schemeClr val="bg1"/>
                </a:solidFill>
              </a:rPr>
              <a:t>🔹 </a:t>
            </a:r>
            <a:r>
              <a:rPr lang="en-US" sz="6000" b="1" dirty="0">
                <a:solidFill>
                  <a:srgbClr val="FFFF00"/>
                </a:solidFill>
              </a:rPr>
              <a:t>Liberalism (Opposite View of Realism) </a:t>
            </a:r>
            <a:r>
              <a:rPr lang="en-US" sz="6000" b="1" dirty="0">
                <a:solidFill>
                  <a:schemeClr val="bg1"/>
                </a:solidFill>
              </a:rPr>
              <a:t>Believes countries can achieve peace and progress through cooperation, not just power.</a:t>
            </a:r>
          </a:p>
          <a:p>
            <a:endParaRPr lang="en-US" sz="6000" b="1" dirty="0">
              <a:solidFill>
                <a:schemeClr val="bg1"/>
              </a:solidFill>
            </a:endParaRPr>
          </a:p>
          <a:p>
            <a:r>
              <a:rPr lang="en-US" sz="6000" b="1" dirty="0">
                <a:solidFill>
                  <a:schemeClr val="bg1"/>
                </a:solidFill>
              </a:rPr>
              <a:t>Trusts in international laws, organizations, and agreements to manage conflicts.</a:t>
            </a:r>
            <a:endParaRPr lang="en-PH" sz="6000" b="1" dirty="0">
              <a:solidFill>
                <a:schemeClr val="bg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ACA"/>
        </a:solidFill>
        <a:effectLst/>
      </p:bgPr>
    </p:bg>
    <p:spTree>
      <p:nvGrpSpPr>
        <p:cNvPr id="1" name="">
          <a:extLst>
            <a:ext uri="{FF2B5EF4-FFF2-40B4-BE49-F238E27FC236}">
              <a16:creationId xmlns:a16="http://schemas.microsoft.com/office/drawing/2014/main" id="{FF838A6A-7F91-5E23-2D41-280AB15CA2E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EA004D6-19E9-AFCC-688D-710911E2DFAD}"/>
              </a:ext>
            </a:extLst>
          </p:cNvPr>
          <p:cNvGrpSpPr/>
          <p:nvPr/>
        </p:nvGrpSpPr>
        <p:grpSpPr>
          <a:xfrm>
            <a:off x="-653589" y="-468498"/>
            <a:ext cx="18941589" cy="11223997"/>
            <a:chOff x="0" y="0"/>
            <a:chExt cx="4988731" cy="2956114"/>
          </a:xfrm>
        </p:grpSpPr>
        <p:sp>
          <p:nvSpPr>
            <p:cNvPr id="3" name="Freeform 3">
              <a:extLst>
                <a:ext uri="{FF2B5EF4-FFF2-40B4-BE49-F238E27FC236}">
                  <a16:creationId xmlns:a16="http://schemas.microsoft.com/office/drawing/2014/main" id="{5C59CFEE-71EE-E166-C0B0-D4005007939B}"/>
                </a:ext>
              </a:extLst>
            </p:cNvPr>
            <p:cNvSpPr/>
            <p:nvPr/>
          </p:nvSpPr>
          <p:spPr>
            <a:xfrm>
              <a:off x="0" y="0"/>
              <a:ext cx="4988731" cy="2956115"/>
            </a:xfrm>
            <a:custGeom>
              <a:avLst/>
              <a:gdLst/>
              <a:ahLst/>
              <a:cxnLst/>
              <a:rect l="l" t="t" r="r" b="b"/>
              <a:pathLst>
                <a:path w="4988731" h="2956115">
                  <a:moveTo>
                    <a:pt x="0" y="0"/>
                  </a:moveTo>
                  <a:lnTo>
                    <a:pt x="4988731" y="0"/>
                  </a:lnTo>
                  <a:lnTo>
                    <a:pt x="4988731" y="2956115"/>
                  </a:lnTo>
                  <a:lnTo>
                    <a:pt x="0" y="2956115"/>
                  </a:lnTo>
                  <a:close/>
                </a:path>
              </a:pathLst>
            </a:custGeom>
            <a:solidFill>
              <a:srgbClr val="30531D"/>
            </a:solidFill>
          </p:spPr>
          <p:txBody>
            <a:bodyPr/>
            <a:lstStyle/>
            <a:p>
              <a:endParaRPr lang="en-PH"/>
            </a:p>
          </p:txBody>
        </p:sp>
        <p:sp>
          <p:nvSpPr>
            <p:cNvPr id="4" name="TextBox 4">
              <a:extLst>
                <a:ext uri="{FF2B5EF4-FFF2-40B4-BE49-F238E27FC236}">
                  <a16:creationId xmlns:a16="http://schemas.microsoft.com/office/drawing/2014/main" id="{B1C40421-56B7-75A7-E4E7-3D0E74BE0084}"/>
                </a:ext>
              </a:extLst>
            </p:cNvPr>
            <p:cNvSpPr txBox="1"/>
            <p:nvPr/>
          </p:nvSpPr>
          <p:spPr>
            <a:xfrm>
              <a:off x="0" y="-38100"/>
              <a:ext cx="4988731" cy="2994214"/>
            </a:xfrm>
            <a:prstGeom prst="rect">
              <a:avLst/>
            </a:prstGeom>
          </p:spPr>
          <p:txBody>
            <a:bodyPr lIns="50800" tIns="50800" rIns="50800" bIns="50800" rtlCol="0" anchor="ctr"/>
            <a:lstStyle/>
            <a:p>
              <a:pPr algn="ctr">
                <a:lnSpc>
                  <a:spcPts val="2659"/>
                </a:lnSpc>
              </a:pPr>
              <a:endParaRPr/>
            </a:p>
          </p:txBody>
        </p:sp>
      </p:grpSp>
      <p:sp>
        <p:nvSpPr>
          <p:cNvPr id="5" name="Freeform 5">
            <a:extLst>
              <a:ext uri="{FF2B5EF4-FFF2-40B4-BE49-F238E27FC236}">
                <a16:creationId xmlns:a16="http://schemas.microsoft.com/office/drawing/2014/main" id="{58D464FA-2C89-F2B4-6A21-3221B4094A19}"/>
              </a:ext>
            </a:extLst>
          </p:cNvPr>
          <p:cNvSpPr/>
          <p:nvPr/>
        </p:nvSpPr>
        <p:spPr>
          <a:xfrm>
            <a:off x="13638709" y="1119997"/>
            <a:ext cx="2234616" cy="2314574"/>
          </a:xfrm>
          <a:custGeom>
            <a:avLst/>
            <a:gdLst/>
            <a:ahLst/>
            <a:cxnLst/>
            <a:rect l="l" t="t" r="r" b="b"/>
            <a:pathLst>
              <a:path w="2234616" h="2314574">
                <a:moveTo>
                  <a:pt x="0" y="0"/>
                </a:moveTo>
                <a:lnTo>
                  <a:pt x="2234616" y="0"/>
                </a:lnTo>
                <a:lnTo>
                  <a:pt x="2234616" y="2314574"/>
                </a:lnTo>
                <a:lnTo>
                  <a:pt x="0" y="23145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6" name="Freeform 6">
            <a:extLst>
              <a:ext uri="{FF2B5EF4-FFF2-40B4-BE49-F238E27FC236}">
                <a16:creationId xmlns:a16="http://schemas.microsoft.com/office/drawing/2014/main" id="{83371430-4E6D-6361-8FD8-E763B2AD6B41}"/>
              </a:ext>
            </a:extLst>
          </p:cNvPr>
          <p:cNvSpPr/>
          <p:nvPr/>
        </p:nvSpPr>
        <p:spPr>
          <a:xfrm flipH="1">
            <a:off x="16383000" y="-468498"/>
            <a:ext cx="1816651" cy="3793656"/>
          </a:xfrm>
          <a:custGeom>
            <a:avLst/>
            <a:gdLst/>
            <a:ahLst/>
            <a:cxnLst/>
            <a:rect l="l" t="t" r="r" b="b"/>
            <a:pathLst>
              <a:path w="4769223" h="4552440">
                <a:moveTo>
                  <a:pt x="4769222" y="0"/>
                </a:moveTo>
                <a:lnTo>
                  <a:pt x="0" y="0"/>
                </a:lnTo>
                <a:lnTo>
                  <a:pt x="0" y="4552439"/>
                </a:lnTo>
                <a:lnTo>
                  <a:pt x="4769222" y="4552439"/>
                </a:lnTo>
                <a:lnTo>
                  <a:pt x="4769222" y="0"/>
                </a:lnTo>
                <a:close/>
              </a:path>
            </a:pathLst>
          </a:custGeom>
          <a:blipFill>
            <a:blip r:embed="rId4"/>
            <a:stretch>
              <a:fillRect/>
            </a:stretch>
          </a:blipFill>
        </p:spPr>
        <p:txBody>
          <a:bodyPr/>
          <a:lstStyle/>
          <a:p>
            <a:endParaRPr lang="en-PH"/>
          </a:p>
        </p:txBody>
      </p:sp>
      <p:grpSp>
        <p:nvGrpSpPr>
          <p:cNvPr id="7" name="Group 7">
            <a:extLst>
              <a:ext uri="{FF2B5EF4-FFF2-40B4-BE49-F238E27FC236}">
                <a16:creationId xmlns:a16="http://schemas.microsoft.com/office/drawing/2014/main" id="{1F1D6D4A-CF6F-990A-163A-3729B732A5D4}"/>
              </a:ext>
            </a:extLst>
          </p:cNvPr>
          <p:cNvGrpSpPr/>
          <p:nvPr/>
        </p:nvGrpSpPr>
        <p:grpSpPr>
          <a:xfrm>
            <a:off x="-588583" y="10036745"/>
            <a:ext cx="18876583" cy="648313"/>
            <a:chOff x="0" y="0"/>
            <a:chExt cx="5126628" cy="812800"/>
          </a:xfrm>
        </p:grpSpPr>
        <p:sp>
          <p:nvSpPr>
            <p:cNvPr id="8" name="Freeform 8">
              <a:extLst>
                <a:ext uri="{FF2B5EF4-FFF2-40B4-BE49-F238E27FC236}">
                  <a16:creationId xmlns:a16="http://schemas.microsoft.com/office/drawing/2014/main" id="{07780619-E305-5E47-179C-FF5409A71DF9}"/>
                </a:ext>
              </a:extLst>
            </p:cNvPr>
            <p:cNvSpPr/>
            <p:nvPr/>
          </p:nvSpPr>
          <p:spPr>
            <a:xfrm>
              <a:off x="0" y="0"/>
              <a:ext cx="5126628" cy="812800"/>
            </a:xfrm>
            <a:custGeom>
              <a:avLst/>
              <a:gdLst/>
              <a:ahLst/>
              <a:cxnLst/>
              <a:rect l="l" t="t" r="r" b="b"/>
              <a:pathLst>
                <a:path w="5126628" h="812800">
                  <a:moveTo>
                    <a:pt x="0" y="0"/>
                  </a:moveTo>
                  <a:lnTo>
                    <a:pt x="5126628" y="0"/>
                  </a:lnTo>
                  <a:lnTo>
                    <a:pt x="5126628" y="812800"/>
                  </a:lnTo>
                  <a:lnTo>
                    <a:pt x="0" y="812800"/>
                  </a:lnTo>
                  <a:close/>
                </a:path>
              </a:pathLst>
            </a:custGeom>
            <a:solidFill>
              <a:srgbClr val="88824D"/>
            </a:solidFill>
          </p:spPr>
          <p:txBody>
            <a:bodyPr/>
            <a:lstStyle/>
            <a:p>
              <a:endParaRPr lang="en-PH"/>
            </a:p>
          </p:txBody>
        </p:sp>
        <p:sp>
          <p:nvSpPr>
            <p:cNvPr id="9" name="TextBox 9">
              <a:extLst>
                <a:ext uri="{FF2B5EF4-FFF2-40B4-BE49-F238E27FC236}">
                  <a16:creationId xmlns:a16="http://schemas.microsoft.com/office/drawing/2014/main" id="{9946AD8B-358C-68D6-6B9B-3B542F6422D6}"/>
                </a:ext>
              </a:extLst>
            </p:cNvPr>
            <p:cNvSpPr txBox="1"/>
            <p:nvPr/>
          </p:nvSpPr>
          <p:spPr>
            <a:xfrm>
              <a:off x="0" y="-38100"/>
              <a:ext cx="5126628" cy="850900"/>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42096534-0A6B-8A83-EEE5-CC966F33550C}"/>
              </a:ext>
            </a:extLst>
          </p:cNvPr>
          <p:cNvSpPr/>
          <p:nvPr/>
        </p:nvSpPr>
        <p:spPr>
          <a:xfrm>
            <a:off x="14161731" y="8686358"/>
            <a:ext cx="1602558" cy="265150"/>
          </a:xfrm>
          <a:custGeom>
            <a:avLst/>
            <a:gdLst/>
            <a:ahLst/>
            <a:cxnLst/>
            <a:rect l="l" t="t" r="r" b="b"/>
            <a:pathLst>
              <a:path w="1602558" h="265150">
                <a:moveTo>
                  <a:pt x="0" y="0"/>
                </a:moveTo>
                <a:lnTo>
                  <a:pt x="1602558" y="0"/>
                </a:lnTo>
                <a:lnTo>
                  <a:pt x="1602558" y="265151"/>
                </a:lnTo>
                <a:lnTo>
                  <a:pt x="0" y="2651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PH"/>
          </a:p>
        </p:txBody>
      </p:sp>
      <p:sp>
        <p:nvSpPr>
          <p:cNvPr id="14" name="TextBox 13">
            <a:extLst>
              <a:ext uri="{FF2B5EF4-FFF2-40B4-BE49-F238E27FC236}">
                <a16:creationId xmlns:a16="http://schemas.microsoft.com/office/drawing/2014/main" id="{1789BD57-E302-26F4-C59C-31BAC0286BA7}"/>
              </a:ext>
            </a:extLst>
          </p:cNvPr>
          <p:cNvSpPr txBox="1"/>
          <p:nvPr/>
        </p:nvSpPr>
        <p:spPr>
          <a:xfrm>
            <a:off x="685800" y="-254583"/>
            <a:ext cx="16383000" cy="10079682"/>
          </a:xfrm>
          <a:prstGeom prst="rect">
            <a:avLst/>
          </a:prstGeom>
          <a:noFill/>
        </p:spPr>
        <p:txBody>
          <a:bodyPr wrap="square">
            <a:spAutoFit/>
          </a:bodyPr>
          <a:lstStyle/>
          <a:p>
            <a:r>
              <a:rPr lang="en-US" sz="5900" b="1" dirty="0">
                <a:solidFill>
                  <a:srgbClr val="FFFF00"/>
                </a:solidFill>
              </a:rPr>
              <a:t>Simplest Contrast with Example Realism view:</a:t>
            </a:r>
          </a:p>
          <a:p>
            <a:r>
              <a:rPr lang="en-US" sz="5900" b="1" dirty="0">
                <a:solidFill>
                  <a:schemeClr val="bg1"/>
                </a:solidFill>
              </a:rPr>
              <a:t>Country A and Country B both want to control oil in the Middle East.</a:t>
            </a:r>
          </a:p>
          <a:p>
            <a:r>
              <a:rPr lang="en-US" sz="5900" b="1" dirty="0">
                <a:solidFill>
                  <a:schemeClr val="bg1"/>
                </a:solidFill>
              </a:rPr>
              <a:t>They prepare for war because they don’t trust each other.</a:t>
            </a:r>
          </a:p>
          <a:p>
            <a:r>
              <a:rPr lang="en-US" sz="5900" b="1" dirty="0">
                <a:solidFill>
                  <a:srgbClr val="FFFF00"/>
                </a:solidFill>
              </a:rPr>
              <a:t>Liberalism view: </a:t>
            </a:r>
            <a:r>
              <a:rPr lang="en-US" sz="5900" b="1" dirty="0">
                <a:solidFill>
                  <a:schemeClr val="bg1"/>
                </a:solidFill>
              </a:rPr>
              <a:t>Instead of fighting, Country A and Country B join an international organization (like the United Nations).</a:t>
            </a:r>
          </a:p>
          <a:p>
            <a:r>
              <a:rPr lang="en-US" sz="5900" b="1" dirty="0">
                <a:solidFill>
                  <a:schemeClr val="bg1"/>
                </a:solidFill>
              </a:rPr>
              <a:t>They make an agreement to share oil resources fairly. They also trade oil with each other → both win without war.</a:t>
            </a:r>
            <a:endParaRPr lang="en-PH" sz="5900" b="1" dirty="0">
              <a:solidFill>
                <a:schemeClr val="bg1"/>
              </a:solidFill>
            </a:endParaRPr>
          </a:p>
        </p:txBody>
      </p:sp>
    </p:spTree>
    <p:extLst>
      <p:ext uri="{BB962C8B-B14F-4D97-AF65-F5344CB8AC3E}">
        <p14:creationId xmlns:p14="http://schemas.microsoft.com/office/powerpoint/2010/main" val="1585611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39556-6B38-26C3-33A9-34D9D449095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4196F08-A7BC-260B-94F5-35C10D9964B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txBody>
          <a:bodyPr/>
          <a:lstStyle/>
          <a:p>
            <a:endParaRPr lang="en-PH"/>
          </a:p>
        </p:txBody>
      </p:sp>
      <p:grpSp>
        <p:nvGrpSpPr>
          <p:cNvPr id="3" name="Group 3">
            <a:extLst>
              <a:ext uri="{FF2B5EF4-FFF2-40B4-BE49-F238E27FC236}">
                <a16:creationId xmlns:a16="http://schemas.microsoft.com/office/drawing/2014/main" id="{CEFD63EE-E109-8134-F524-0D86F07B0E62}"/>
              </a:ext>
            </a:extLst>
          </p:cNvPr>
          <p:cNvGrpSpPr/>
          <p:nvPr/>
        </p:nvGrpSpPr>
        <p:grpSpPr>
          <a:xfrm>
            <a:off x="228600" y="342900"/>
            <a:ext cx="17830800" cy="9829799"/>
            <a:chOff x="0" y="0"/>
            <a:chExt cx="3791436" cy="1997209"/>
          </a:xfrm>
        </p:grpSpPr>
        <p:sp>
          <p:nvSpPr>
            <p:cNvPr id="4" name="Freeform 4">
              <a:extLst>
                <a:ext uri="{FF2B5EF4-FFF2-40B4-BE49-F238E27FC236}">
                  <a16:creationId xmlns:a16="http://schemas.microsoft.com/office/drawing/2014/main" id="{D28D947F-62CB-DAA3-8CD0-FFEE401700F6}"/>
                </a:ext>
              </a:extLst>
            </p:cNvPr>
            <p:cNvSpPr/>
            <p:nvPr/>
          </p:nvSpPr>
          <p:spPr>
            <a:xfrm>
              <a:off x="0" y="0"/>
              <a:ext cx="3791436" cy="1997209"/>
            </a:xfrm>
            <a:custGeom>
              <a:avLst/>
              <a:gdLst/>
              <a:ahLst/>
              <a:cxnLst/>
              <a:rect l="l" t="t" r="r" b="b"/>
              <a:pathLst>
                <a:path w="3791436" h="1997209">
                  <a:moveTo>
                    <a:pt x="8067" y="0"/>
                  </a:moveTo>
                  <a:lnTo>
                    <a:pt x="3783369" y="0"/>
                  </a:lnTo>
                  <a:cubicBezTo>
                    <a:pt x="3785508" y="0"/>
                    <a:pt x="3787560" y="850"/>
                    <a:pt x="3789073" y="2363"/>
                  </a:cubicBezTo>
                  <a:cubicBezTo>
                    <a:pt x="3790586" y="3876"/>
                    <a:pt x="3791436" y="5927"/>
                    <a:pt x="3791436" y="8067"/>
                  </a:cubicBezTo>
                  <a:lnTo>
                    <a:pt x="3791436" y="1989142"/>
                  </a:lnTo>
                  <a:cubicBezTo>
                    <a:pt x="3791436" y="1991281"/>
                    <a:pt x="3790586" y="1993333"/>
                    <a:pt x="3789073" y="1994846"/>
                  </a:cubicBezTo>
                  <a:cubicBezTo>
                    <a:pt x="3787560" y="1996359"/>
                    <a:pt x="3785508" y="1997209"/>
                    <a:pt x="3783369" y="1997209"/>
                  </a:cubicBezTo>
                  <a:lnTo>
                    <a:pt x="8067" y="1997209"/>
                  </a:lnTo>
                  <a:cubicBezTo>
                    <a:pt x="5927" y="1997209"/>
                    <a:pt x="3876" y="1996359"/>
                    <a:pt x="2363" y="1994846"/>
                  </a:cubicBezTo>
                  <a:cubicBezTo>
                    <a:pt x="850" y="1993333"/>
                    <a:pt x="0" y="1991281"/>
                    <a:pt x="0" y="1989142"/>
                  </a:cubicBezTo>
                  <a:lnTo>
                    <a:pt x="0" y="8067"/>
                  </a:lnTo>
                  <a:cubicBezTo>
                    <a:pt x="0" y="5927"/>
                    <a:pt x="850" y="3876"/>
                    <a:pt x="2363" y="2363"/>
                  </a:cubicBezTo>
                  <a:cubicBezTo>
                    <a:pt x="3876" y="850"/>
                    <a:pt x="5927" y="0"/>
                    <a:pt x="8067" y="0"/>
                  </a:cubicBezTo>
                  <a:close/>
                </a:path>
              </a:pathLst>
            </a:custGeom>
            <a:solidFill>
              <a:srgbClr val="3A855D"/>
            </a:solidFill>
          </p:spPr>
          <p:txBody>
            <a:bodyPr/>
            <a:lstStyle/>
            <a:p>
              <a:endParaRPr lang="en-PH"/>
            </a:p>
          </p:txBody>
        </p:sp>
        <p:sp>
          <p:nvSpPr>
            <p:cNvPr id="5" name="TextBox 5">
              <a:extLst>
                <a:ext uri="{FF2B5EF4-FFF2-40B4-BE49-F238E27FC236}">
                  <a16:creationId xmlns:a16="http://schemas.microsoft.com/office/drawing/2014/main" id="{0E6CE5E8-F0A9-4CC0-E46F-ED10806A828A}"/>
                </a:ext>
              </a:extLst>
            </p:cNvPr>
            <p:cNvSpPr txBox="1"/>
            <p:nvPr/>
          </p:nvSpPr>
          <p:spPr>
            <a:xfrm>
              <a:off x="0" y="85725"/>
              <a:ext cx="3791436" cy="1911484"/>
            </a:xfrm>
            <a:prstGeom prst="rect">
              <a:avLst/>
            </a:prstGeom>
          </p:spPr>
          <p:txBody>
            <a:bodyPr lIns="50800" tIns="50800" rIns="50800" bIns="50800" rtlCol="0" anchor="ctr"/>
            <a:lstStyle/>
            <a:p>
              <a:pPr algn="ctr">
                <a:lnSpc>
                  <a:spcPts val="1925"/>
                </a:lnSpc>
              </a:pPr>
              <a:endParaRPr/>
            </a:p>
          </p:txBody>
        </p:sp>
      </p:grpSp>
      <p:sp>
        <p:nvSpPr>
          <p:cNvPr id="8" name="TextBox 7">
            <a:extLst>
              <a:ext uri="{FF2B5EF4-FFF2-40B4-BE49-F238E27FC236}">
                <a16:creationId xmlns:a16="http://schemas.microsoft.com/office/drawing/2014/main" id="{27A8F3F7-C624-9557-E4AB-AB017B32F03A}"/>
              </a:ext>
            </a:extLst>
          </p:cNvPr>
          <p:cNvSpPr txBox="1"/>
          <p:nvPr/>
        </p:nvSpPr>
        <p:spPr>
          <a:xfrm>
            <a:off x="429986" y="650518"/>
            <a:ext cx="17221200" cy="1308050"/>
          </a:xfrm>
          <a:prstGeom prst="rect">
            <a:avLst/>
          </a:prstGeom>
          <a:noFill/>
        </p:spPr>
        <p:txBody>
          <a:bodyPr wrap="square">
            <a:spAutoFit/>
          </a:bodyPr>
          <a:lstStyle/>
          <a:p>
            <a:r>
              <a:rPr lang="en-US" sz="4800" b="1" dirty="0">
                <a:solidFill>
                  <a:srgbClr val="FF0000"/>
                </a:solidFill>
                <a:highlight>
                  <a:srgbClr val="FFFF00"/>
                </a:highlight>
              </a:rPr>
              <a:t>True or False:  Quiz #3</a:t>
            </a:r>
          </a:p>
          <a:p>
            <a:endParaRPr lang="en-US" sz="3100" b="1" dirty="0">
              <a:solidFill>
                <a:srgbClr val="FF0000"/>
              </a:solidFill>
              <a:highlight>
                <a:srgbClr val="FFFF00"/>
              </a:highlight>
            </a:endParaRPr>
          </a:p>
        </p:txBody>
      </p:sp>
      <p:sp>
        <p:nvSpPr>
          <p:cNvPr id="7" name="TextBox 6">
            <a:extLst>
              <a:ext uri="{FF2B5EF4-FFF2-40B4-BE49-F238E27FC236}">
                <a16:creationId xmlns:a16="http://schemas.microsoft.com/office/drawing/2014/main" id="{82659F8F-CA9D-CC1F-D413-24320A6D53B8}"/>
              </a:ext>
            </a:extLst>
          </p:cNvPr>
          <p:cNvSpPr txBox="1"/>
          <p:nvPr/>
        </p:nvSpPr>
        <p:spPr>
          <a:xfrm>
            <a:off x="620486" y="1541800"/>
            <a:ext cx="16840200" cy="8402300"/>
          </a:xfrm>
          <a:prstGeom prst="rect">
            <a:avLst/>
          </a:prstGeom>
          <a:noFill/>
        </p:spPr>
        <p:txBody>
          <a:bodyPr wrap="square">
            <a:spAutoFit/>
          </a:bodyPr>
          <a:lstStyle/>
          <a:p>
            <a:r>
              <a:rPr lang="en-US" sz="5400" dirty="0">
                <a:solidFill>
                  <a:schemeClr val="bg1"/>
                </a:solidFill>
              </a:rPr>
              <a:t>1.The 4th Industrial Revolution is also called Industry 4.0.</a:t>
            </a:r>
          </a:p>
          <a:p>
            <a:r>
              <a:rPr lang="en-US" sz="5400" dirty="0">
                <a:solidFill>
                  <a:schemeClr val="bg1"/>
                </a:solidFill>
              </a:rPr>
              <a:t>2.It focuses mainly on the use of steam engines and mechanization.</a:t>
            </a:r>
          </a:p>
          <a:p>
            <a:r>
              <a:rPr lang="en-US" sz="5400" dirty="0">
                <a:solidFill>
                  <a:schemeClr val="bg1"/>
                </a:solidFill>
              </a:rPr>
              <a:t>3.Artificial Intelligence (AI) is one of the driving technologies of the 4th Industrial Revolution.</a:t>
            </a:r>
          </a:p>
          <a:p>
            <a:r>
              <a:rPr lang="en-US" sz="5400" dirty="0">
                <a:solidFill>
                  <a:schemeClr val="bg1"/>
                </a:solidFill>
              </a:rPr>
              <a:t>4.Internet of Things (IoT) refers to everyday objects connected to the internet and capable of sending/receiving data.</a:t>
            </a:r>
          </a:p>
          <a:p>
            <a:r>
              <a:rPr lang="en-US" sz="5400" dirty="0">
                <a:solidFill>
                  <a:schemeClr val="bg1"/>
                </a:solidFill>
              </a:rPr>
              <a:t>5.Cloud computing and big data analytics play an important role in Industry 4.0.</a:t>
            </a:r>
            <a:endParaRPr lang="en-PH" sz="5400" dirty="0">
              <a:solidFill>
                <a:schemeClr val="bg1"/>
              </a:solidFill>
            </a:endParaRPr>
          </a:p>
        </p:txBody>
      </p:sp>
    </p:spTree>
    <p:extLst>
      <p:ext uri="{BB962C8B-B14F-4D97-AF65-F5344CB8AC3E}">
        <p14:creationId xmlns:p14="http://schemas.microsoft.com/office/powerpoint/2010/main" val="26400552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ACA"/>
        </a:solidFill>
        <a:effectLst/>
      </p:bgPr>
    </p:bg>
    <p:spTree>
      <p:nvGrpSpPr>
        <p:cNvPr id="1" name="">
          <a:extLst>
            <a:ext uri="{FF2B5EF4-FFF2-40B4-BE49-F238E27FC236}">
              <a16:creationId xmlns:a16="http://schemas.microsoft.com/office/drawing/2014/main" id="{48DFA59F-323C-9554-288E-03416B4ACD5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56D1BFE-3D4C-6742-82FD-33A817007398}"/>
              </a:ext>
            </a:extLst>
          </p:cNvPr>
          <p:cNvGrpSpPr/>
          <p:nvPr/>
        </p:nvGrpSpPr>
        <p:grpSpPr>
          <a:xfrm>
            <a:off x="-653589" y="-468498"/>
            <a:ext cx="18941589" cy="11223997"/>
            <a:chOff x="0" y="0"/>
            <a:chExt cx="4988731" cy="2956114"/>
          </a:xfrm>
        </p:grpSpPr>
        <p:sp>
          <p:nvSpPr>
            <p:cNvPr id="3" name="Freeform 3">
              <a:extLst>
                <a:ext uri="{FF2B5EF4-FFF2-40B4-BE49-F238E27FC236}">
                  <a16:creationId xmlns:a16="http://schemas.microsoft.com/office/drawing/2014/main" id="{DF20D0A6-CD0A-112A-C8F5-7E3E1EAB9FAC}"/>
                </a:ext>
              </a:extLst>
            </p:cNvPr>
            <p:cNvSpPr/>
            <p:nvPr/>
          </p:nvSpPr>
          <p:spPr>
            <a:xfrm>
              <a:off x="0" y="0"/>
              <a:ext cx="4988731" cy="2956115"/>
            </a:xfrm>
            <a:custGeom>
              <a:avLst/>
              <a:gdLst/>
              <a:ahLst/>
              <a:cxnLst/>
              <a:rect l="l" t="t" r="r" b="b"/>
              <a:pathLst>
                <a:path w="4988731" h="2956115">
                  <a:moveTo>
                    <a:pt x="0" y="0"/>
                  </a:moveTo>
                  <a:lnTo>
                    <a:pt x="4988731" y="0"/>
                  </a:lnTo>
                  <a:lnTo>
                    <a:pt x="4988731" y="2956115"/>
                  </a:lnTo>
                  <a:lnTo>
                    <a:pt x="0" y="2956115"/>
                  </a:lnTo>
                  <a:close/>
                </a:path>
              </a:pathLst>
            </a:custGeom>
            <a:solidFill>
              <a:srgbClr val="30531D"/>
            </a:solidFill>
          </p:spPr>
          <p:txBody>
            <a:bodyPr/>
            <a:lstStyle/>
            <a:p>
              <a:endParaRPr lang="en-PH"/>
            </a:p>
          </p:txBody>
        </p:sp>
        <p:sp>
          <p:nvSpPr>
            <p:cNvPr id="4" name="TextBox 4">
              <a:extLst>
                <a:ext uri="{FF2B5EF4-FFF2-40B4-BE49-F238E27FC236}">
                  <a16:creationId xmlns:a16="http://schemas.microsoft.com/office/drawing/2014/main" id="{87C23E2E-A190-DAC5-1E99-08ABB6F0EFF1}"/>
                </a:ext>
              </a:extLst>
            </p:cNvPr>
            <p:cNvSpPr txBox="1"/>
            <p:nvPr/>
          </p:nvSpPr>
          <p:spPr>
            <a:xfrm>
              <a:off x="0" y="-38100"/>
              <a:ext cx="4988731" cy="2994214"/>
            </a:xfrm>
            <a:prstGeom prst="rect">
              <a:avLst/>
            </a:prstGeom>
          </p:spPr>
          <p:txBody>
            <a:bodyPr lIns="50800" tIns="50800" rIns="50800" bIns="50800" rtlCol="0" anchor="ctr"/>
            <a:lstStyle/>
            <a:p>
              <a:pPr algn="ctr">
                <a:lnSpc>
                  <a:spcPts val="2659"/>
                </a:lnSpc>
              </a:pPr>
              <a:endParaRPr/>
            </a:p>
          </p:txBody>
        </p:sp>
      </p:grpSp>
      <p:sp>
        <p:nvSpPr>
          <p:cNvPr id="5" name="Freeform 5">
            <a:extLst>
              <a:ext uri="{FF2B5EF4-FFF2-40B4-BE49-F238E27FC236}">
                <a16:creationId xmlns:a16="http://schemas.microsoft.com/office/drawing/2014/main" id="{DE35D56A-19B6-745E-F8FB-61B8463C1089}"/>
              </a:ext>
            </a:extLst>
          </p:cNvPr>
          <p:cNvSpPr/>
          <p:nvPr/>
        </p:nvSpPr>
        <p:spPr>
          <a:xfrm>
            <a:off x="13638709" y="1119997"/>
            <a:ext cx="2234616" cy="2314574"/>
          </a:xfrm>
          <a:custGeom>
            <a:avLst/>
            <a:gdLst/>
            <a:ahLst/>
            <a:cxnLst/>
            <a:rect l="l" t="t" r="r" b="b"/>
            <a:pathLst>
              <a:path w="2234616" h="2314574">
                <a:moveTo>
                  <a:pt x="0" y="0"/>
                </a:moveTo>
                <a:lnTo>
                  <a:pt x="2234616" y="0"/>
                </a:lnTo>
                <a:lnTo>
                  <a:pt x="2234616" y="2314574"/>
                </a:lnTo>
                <a:lnTo>
                  <a:pt x="0" y="23145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6" name="Freeform 6">
            <a:extLst>
              <a:ext uri="{FF2B5EF4-FFF2-40B4-BE49-F238E27FC236}">
                <a16:creationId xmlns:a16="http://schemas.microsoft.com/office/drawing/2014/main" id="{42FC8A06-1D26-7F68-BCC5-149A8DA1D4F8}"/>
              </a:ext>
            </a:extLst>
          </p:cNvPr>
          <p:cNvSpPr/>
          <p:nvPr/>
        </p:nvSpPr>
        <p:spPr>
          <a:xfrm flipH="1">
            <a:off x="16383000" y="-468498"/>
            <a:ext cx="1816651" cy="3793656"/>
          </a:xfrm>
          <a:custGeom>
            <a:avLst/>
            <a:gdLst/>
            <a:ahLst/>
            <a:cxnLst/>
            <a:rect l="l" t="t" r="r" b="b"/>
            <a:pathLst>
              <a:path w="4769223" h="4552440">
                <a:moveTo>
                  <a:pt x="4769222" y="0"/>
                </a:moveTo>
                <a:lnTo>
                  <a:pt x="0" y="0"/>
                </a:lnTo>
                <a:lnTo>
                  <a:pt x="0" y="4552439"/>
                </a:lnTo>
                <a:lnTo>
                  <a:pt x="4769222" y="4552439"/>
                </a:lnTo>
                <a:lnTo>
                  <a:pt x="4769222" y="0"/>
                </a:lnTo>
                <a:close/>
              </a:path>
            </a:pathLst>
          </a:custGeom>
          <a:blipFill>
            <a:blip r:embed="rId4"/>
            <a:stretch>
              <a:fillRect/>
            </a:stretch>
          </a:blipFill>
        </p:spPr>
        <p:txBody>
          <a:bodyPr/>
          <a:lstStyle/>
          <a:p>
            <a:endParaRPr lang="en-PH"/>
          </a:p>
        </p:txBody>
      </p:sp>
      <p:grpSp>
        <p:nvGrpSpPr>
          <p:cNvPr id="7" name="Group 7">
            <a:extLst>
              <a:ext uri="{FF2B5EF4-FFF2-40B4-BE49-F238E27FC236}">
                <a16:creationId xmlns:a16="http://schemas.microsoft.com/office/drawing/2014/main" id="{4D53E5FD-ACB2-A9B9-C8DC-1BF3EB4577A2}"/>
              </a:ext>
            </a:extLst>
          </p:cNvPr>
          <p:cNvGrpSpPr/>
          <p:nvPr/>
        </p:nvGrpSpPr>
        <p:grpSpPr>
          <a:xfrm>
            <a:off x="-588583" y="10036745"/>
            <a:ext cx="18876583" cy="648313"/>
            <a:chOff x="0" y="0"/>
            <a:chExt cx="5126628" cy="812800"/>
          </a:xfrm>
        </p:grpSpPr>
        <p:sp>
          <p:nvSpPr>
            <p:cNvPr id="8" name="Freeform 8">
              <a:extLst>
                <a:ext uri="{FF2B5EF4-FFF2-40B4-BE49-F238E27FC236}">
                  <a16:creationId xmlns:a16="http://schemas.microsoft.com/office/drawing/2014/main" id="{CD360E45-8110-8678-E357-B15BD76CBEFC}"/>
                </a:ext>
              </a:extLst>
            </p:cNvPr>
            <p:cNvSpPr/>
            <p:nvPr/>
          </p:nvSpPr>
          <p:spPr>
            <a:xfrm>
              <a:off x="0" y="0"/>
              <a:ext cx="5126628" cy="812800"/>
            </a:xfrm>
            <a:custGeom>
              <a:avLst/>
              <a:gdLst/>
              <a:ahLst/>
              <a:cxnLst/>
              <a:rect l="l" t="t" r="r" b="b"/>
              <a:pathLst>
                <a:path w="5126628" h="812800">
                  <a:moveTo>
                    <a:pt x="0" y="0"/>
                  </a:moveTo>
                  <a:lnTo>
                    <a:pt x="5126628" y="0"/>
                  </a:lnTo>
                  <a:lnTo>
                    <a:pt x="5126628" y="812800"/>
                  </a:lnTo>
                  <a:lnTo>
                    <a:pt x="0" y="812800"/>
                  </a:lnTo>
                  <a:close/>
                </a:path>
              </a:pathLst>
            </a:custGeom>
            <a:solidFill>
              <a:srgbClr val="88824D"/>
            </a:solidFill>
          </p:spPr>
          <p:txBody>
            <a:bodyPr/>
            <a:lstStyle/>
            <a:p>
              <a:endParaRPr lang="en-PH"/>
            </a:p>
          </p:txBody>
        </p:sp>
        <p:sp>
          <p:nvSpPr>
            <p:cNvPr id="9" name="TextBox 9">
              <a:extLst>
                <a:ext uri="{FF2B5EF4-FFF2-40B4-BE49-F238E27FC236}">
                  <a16:creationId xmlns:a16="http://schemas.microsoft.com/office/drawing/2014/main" id="{10D0A8EC-AEE3-3CFF-8583-126FA01750A1}"/>
                </a:ext>
              </a:extLst>
            </p:cNvPr>
            <p:cNvSpPr txBox="1"/>
            <p:nvPr/>
          </p:nvSpPr>
          <p:spPr>
            <a:xfrm>
              <a:off x="0" y="-38100"/>
              <a:ext cx="5126628" cy="850900"/>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3807EAFC-9802-CED1-443F-2D4819FFF40E}"/>
              </a:ext>
            </a:extLst>
          </p:cNvPr>
          <p:cNvSpPr/>
          <p:nvPr/>
        </p:nvSpPr>
        <p:spPr>
          <a:xfrm>
            <a:off x="14161731" y="8686358"/>
            <a:ext cx="1602558" cy="265150"/>
          </a:xfrm>
          <a:custGeom>
            <a:avLst/>
            <a:gdLst/>
            <a:ahLst/>
            <a:cxnLst/>
            <a:rect l="l" t="t" r="r" b="b"/>
            <a:pathLst>
              <a:path w="1602558" h="265150">
                <a:moveTo>
                  <a:pt x="0" y="0"/>
                </a:moveTo>
                <a:lnTo>
                  <a:pt x="1602558" y="0"/>
                </a:lnTo>
                <a:lnTo>
                  <a:pt x="1602558" y="265151"/>
                </a:lnTo>
                <a:lnTo>
                  <a:pt x="0" y="2651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PH"/>
          </a:p>
        </p:txBody>
      </p:sp>
      <p:sp>
        <p:nvSpPr>
          <p:cNvPr id="12" name="TextBox 11">
            <a:extLst>
              <a:ext uri="{FF2B5EF4-FFF2-40B4-BE49-F238E27FC236}">
                <a16:creationId xmlns:a16="http://schemas.microsoft.com/office/drawing/2014/main" id="{8527260B-5C83-9083-0072-0F9599327103}"/>
              </a:ext>
            </a:extLst>
          </p:cNvPr>
          <p:cNvSpPr txBox="1"/>
          <p:nvPr/>
        </p:nvSpPr>
        <p:spPr>
          <a:xfrm>
            <a:off x="609600" y="0"/>
            <a:ext cx="16306800" cy="9602629"/>
          </a:xfrm>
          <a:prstGeom prst="rect">
            <a:avLst/>
          </a:prstGeom>
          <a:noFill/>
        </p:spPr>
        <p:txBody>
          <a:bodyPr wrap="square">
            <a:spAutoFit/>
          </a:bodyPr>
          <a:lstStyle/>
          <a:p>
            <a:r>
              <a:rPr lang="en-US" sz="5400" b="1" dirty="0">
                <a:solidFill>
                  <a:schemeClr val="bg1"/>
                </a:solidFill>
              </a:rPr>
              <a:t>🔹 </a:t>
            </a:r>
            <a:r>
              <a:rPr lang="en-US" sz="5400" b="1" dirty="0">
                <a:solidFill>
                  <a:srgbClr val="FFFF00"/>
                </a:solidFill>
              </a:rPr>
              <a:t>Real-World Example: Paris Climate Agreement (2015):</a:t>
            </a:r>
          </a:p>
          <a:p>
            <a:r>
              <a:rPr lang="en-US" sz="5400" b="1" dirty="0">
                <a:solidFill>
                  <a:schemeClr val="bg1"/>
                </a:solidFill>
                <a:highlight>
                  <a:srgbClr val="00FF00"/>
                </a:highlight>
              </a:rPr>
              <a:t>Realists might say: </a:t>
            </a:r>
            <a:r>
              <a:rPr lang="en-US" sz="5400" b="1" dirty="0">
                <a:solidFill>
                  <a:schemeClr val="bg1"/>
                </a:solidFill>
              </a:rPr>
              <a:t>“Countries won’t cut emissions because it weakens their economy.”</a:t>
            </a:r>
          </a:p>
          <a:p>
            <a:r>
              <a:rPr lang="en-US" sz="5400" b="1" dirty="0">
                <a:solidFill>
                  <a:schemeClr val="bg1"/>
                </a:solidFill>
                <a:highlight>
                  <a:srgbClr val="00FF00"/>
                </a:highlight>
              </a:rPr>
              <a:t>Liberals say: </a:t>
            </a:r>
            <a:r>
              <a:rPr lang="en-US" sz="5400" b="1" dirty="0">
                <a:solidFill>
                  <a:schemeClr val="bg1"/>
                </a:solidFill>
              </a:rPr>
              <a:t>“If all countries cooperate and agree on rules, everyone benefits with a safer planet.”</a:t>
            </a:r>
          </a:p>
          <a:p>
            <a:r>
              <a:rPr lang="en-US" sz="5400" b="1" dirty="0">
                <a:solidFill>
                  <a:schemeClr val="bg1"/>
                </a:solidFill>
                <a:highlight>
                  <a:srgbClr val="00FF00"/>
                </a:highlight>
              </a:rPr>
              <a:t>Result:</a:t>
            </a:r>
            <a:r>
              <a:rPr lang="en-US" sz="5400" b="1" dirty="0">
                <a:solidFill>
                  <a:schemeClr val="bg1"/>
                </a:solidFill>
              </a:rPr>
              <a:t> 190+ countries signed the deal to work together.</a:t>
            </a:r>
          </a:p>
          <a:p>
            <a:r>
              <a:rPr lang="en-US" sz="4800" b="1" dirty="0">
                <a:solidFill>
                  <a:schemeClr val="bg1"/>
                </a:solidFill>
              </a:rPr>
              <a:t>👉 In short: </a:t>
            </a:r>
          </a:p>
          <a:p>
            <a:r>
              <a:rPr lang="en-US" sz="4800" b="1" dirty="0">
                <a:solidFill>
                  <a:srgbClr val="FFFF00"/>
                </a:solidFill>
              </a:rPr>
              <a:t>Realism</a:t>
            </a:r>
            <a:r>
              <a:rPr lang="en-US" sz="4800" b="1" dirty="0">
                <a:solidFill>
                  <a:schemeClr val="bg1"/>
                </a:solidFill>
              </a:rPr>
              <a:t> = self-interest + power.</a:t>
            </a:r>
          </a:p>
          <a:p>
            <a:r>
              <a:rPr lang="en-US" sz="4800" b="1" dirty="0">
                <a:solidFill>
                  <a:srgbClr val="FFFF00"/>
                </a:solidFill>
              </a:rPr>
              <a:t>Liberalism</a:t>
            </a:r>
            <a:r>
              <a:rPr lang="en-US" sz="4800" b="1" dirty="0">
                <a:solidFill>
                  <a:schemeClr val="bg1"/>
                </a:solidFill>
              </a:rPr>
              <a:t> = cooperation + trust + institutions.</a:t>
            </a:r>
          </a:p>
          <a:p>
            <a:r>
              <a:rPr lang="en-US" sz="4800" b="1" dirty="0">
                <a:solidFill>
                  <a:schemeClr val="bg1"/>
                </a:solidFill>
              </a:rPr>
              <a:t>Instead of war over oil or climate issues, countries create treaties and organizations to solve problems together.</a:t>
            </a:r>
            <a:endParaRPr lang="en-PH" sz="4800" b="1" dirty="0">
              <a:solidFill>
                <a:schemeClr val="bg1"/>
              </a:solidFill>
            </a:endParaRPr>
          </a:p>
        </p:txBody>
      </p:sp>
    </p:spTree>
    <p:extLst>
      <p:ext uri="{BB962C8B-B14F-4D97-AF65-F5344CB8AC3E}">
        <p14:creationId xmlns:p14="http://schemas.microsoft.com/office/powerpoint/2010/main" val="8994636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ACA"/>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941589" cy="11223997"/>
            <a:chOff x="0" y="0"/>
            <a:chExt cx="4988731" cy="2956114"/>
          </a:xfrm>
        </p:grpSpPr>
        <p:sp>
          <p:nvSpPr>
            <p:cNvPr id="3" name="Freeform 3"/>
            <p:cNvSpPr/>
            <p:nvPr/>
          </p:nvSpPr>
          <p:spPr>
            <a:xfrm>
              <a:off x="0" y="0"/>
              <a:ext cx="4988731" cy="2956115"/>
            </a:xfrm>
            <a:custGeom>
              <a:avLst/>
              <a:gdLst/>
              <a:ahLst/>
              <a:cxnLst/>
              <a:rect l="l" t="t" r="r" b="b"/>
              <a:pathLst>
                <a:path w="4988731" h="2956115">
                  <a:moveTo>
                    <a:pt x="0" y="0"/>
                  </a:moveTo>
                  <a:lnTo>
                    <a:pt x="4988731" y="0"/>
                  </a:lnTo>
                  <a:lnTo>
                    <a:pt x="4988731" y="2956115"/>
                  </a:lnTo>
                  <a:lnTo>
                    <a:pt x="0" y="2956115"/>
                  </a:lnTo>
                  <a:close/>
                </a:path>
              </a:pathLst>
            </a:custGeom>
            <a:solidFill>
              <a:srgbClr val="30531D"/>
            </a:solidFill>
          </p:spPr>
          <p:txBody>
            <a:bodyPr/>
            <a:lstStyle/>
            <a:p>
              <a:endParaRPr lang="en-PH"/>
            </a:p>
          </p:txBody>
        </p:sp>
        <p:sp>
          <p:nvSpPr>
            <p:cNvPr id="4" name="TextBox 4"/>
            <p:cNvSpPr txBox="1"/>
            <p:nvPr/>
          </p:nvSpPr>
          <p:spPr>
            <a:xfrm>
              <a:off x="0" y="-38100"/>
              <a:ext cx="4988731" cy="2994214"/>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3638709" y="1119997"/>
            <a:ext cx="2234616" cy="2314574"/>
          </a:xfrm>
          <a:custGeom>
            <a:avLst/>
            <a:gdLst/>
            <a:ahLst/>
            <a:cxnLst/>
            <a:rect l="l" t="t" r="r" b="b"/>
            <a:pathLst>
              <a:path w="2234616" h="2314574">
                <a:moveTo>
                  <a:pt x="0" y="0"/>
                </a:moveTo>
                <a:lnTo>
                  <a:pt x="2234616" y="0"/>
                </a:lnTo>
                <a:lnTo>
                  <a:pt x="2234616" y="2314574"/>
                </a:lnTo>
                <a:lnTo>
                  <a:pt x="0" y="23145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6" name="Freeform 6"/>
          <p:cNvSpPr/>
          <p:nvPr/>
        </p:nvSpPr>
        <p:spPr>
          <a:xfrm flipH="1">
            <a:off x="17012466" y="32657"/>
            <a:ext cx="1951136" cy="3591688"/>
          </a:xfrm>
          <a:custGeom>
            <a:avLst/>
            <a:gdLst/>
            <a:ahLst/>
            <a:cxnLst/>
            <a:rect l="l" t="t" r="r" b="b"/>
            <a:pathLst>
              <a:path w="4769223" h="4552440">
                <a:moveTo>
                  <a:pt x="4769222" y="0"/>
                </a:moveTo>
                <a:lnTo>
                  <a:pt x="0" y="0"/>
                </a:lnTo>
                <a:lnTo>
                  <a:pt x="0" y="4552439"/>
                </a:lnTo>
                <a:lnTo>
                  <a:pt x="4769222" y="4552439"/>
                </a:lnTo>
                <a:lnTo>
                  <a:pt x="4769222" y="0"/>
                </a:lnTo>
                <a:close/>
              </a:path>
            </a:pathLst>
          </a:custGeom>
          <a:blipFill>
            <a:blip r:embed="rId4"/>
            <a:stretch>
              <a:fillRect/>
            </a:stretch>
          </a:blipFill>
        </p:spPr>
        <p:txBody>
          <a:bodyPr/>
          <a:lstStyle/>
          <a:p>
            <a:endParaRPr lang="en-PH" dirty="0"/>
          </a:p>
        </p:txBody>
      </p:sp>
      <p:grpSp>
        <p:nvGrpSpPr>
          <p:cNvPr id="7" name="Group 7"/>
          <p:cNvGrpSpPr/>
          <p:nvPr/>
        </p:nvGrpSpPr>
        <p:grpSpPr>
          <a:xfrm>
            <a:off x="-588583" y="10208799"/>
            <a:ext cx="18941589" cy="546700"/>
            <a:chOff x="0" y="0"/>
            <a:chExt cx="5126628" cy="812800"/>
          </a:xfrm>
        </p:grpSpPr>
        <p:sp>
          <p:nvSpPr>
            <p:cNvPr id="8" name="Freeform 8"/>
            <p:cNvSpPr/>
            <p:nvPr/>
          </p:nvSpPr>
          <p:spPr>
            <a:xfrm>
              <a:off x="0" y="0"/>
              <a:ext cx="5126628" cy="812800"/>
            </a:xfrm>
            <a:custGeom>
              <a:avLst/>
              <a:gdLst/>
              <a:ahLst/>
              <a:cxnLst/>
              <a:rect l="l" t="t" r="r" b="b"/>
              <a:pathLst>
                <a:path w="5126628" h="812800">
                  <a:moveTo>
                    <a:pt x="0" y="0"/>
                  </a:moveTo>
                  <a:lnTo>
                    <a:pt x="5126628" y="0"/>
                  </a:lnTo>
                  <a:lnTo>
                    <a:pt x="5126628" y="812800"/>
                  </a:lnTo>
                  <a:lnTo>
                    <a:pt x="0" y="812800"/>
                  </a:lnTo>
                  <a:close/>
                </a:path>
              </a:pathLst>
            </a:custGeom>
            <a:solidFill>
              <a:srgbClr val="88824D"/>
            </a:solidFill>
          </p:spPr>
          <p:txBody>
            <a:bodyPr/>
            <a:lstStyle/>
            <a:p>
              <a:endParaRPr lang="en-PH"/>
            </a:p>
          </p:txBody>
        </p:sp>
        <p:sp>
          <p:nvSpPr>
            <p:cNvPr id="9" name="TextBox 9"/>
            <p:cNvSpPr txBox="1"/>
            <p:nvPr/>
          </p:nvSpPr>
          <p:spPr>
            <a:xfrm>
              <a:off x="0" y="-38100"/>
              <a:ext cx="5126628" cy="8509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4161731" y="8686358"/>
            <a:ext cx="1602558" cy="265150"/>
          </a:xfrm>
          <a:custGeom>
            <a:avLst/>
            <a:gdLst/>
            <a:ahLst/>
            <a:cxnLst/>
            <a:rect l="l" t="t" r="r" b="b"/>
            <a:pathLst>
              <a:path w="1602558" h="265150">
                <a:moveTo>
                  <a:pt x="0" y="0"/>
                </a:moveTo>
                <a:lnTo>
                  <a:pt x="1602558" y="0"/>
                </a:lnTo>
                <a:lnTo>
                  <a:pt x="1602558" y="265151"/>
                </a:lnTo>
                <a:lnTo>
                  <a:pt x="0" y="2651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PH"/>
          </a:p>
        </p:txBody>
      </p:sp>
      <p:sp>
        <p:nvSpPr>
          <p:cNvPr id="11" name="TextBox 11"/>
          <p:cNvSpPr txBox="1"/>
          <p:nvPr/>
        </p:nvSpPr>
        <p:spPr>
          <a:xfrm>
            <a:off x="1524000" y="1901797"/>
            <a:ext cx="15849600" cy="7737503"/>
          </a:xfrm>
          <a:prstGeom prst="rect">
            <a:avLst/>
          </a:prstGeom>
        </p:spPr>
        <p:txBody>
          <a:bodyPr wrap="square" lIns="0" tIns="0" rIns="0" bIns="0" rtlCol="0" anchor="t">
            <a:spAutoFit/>
          </a:bodyPr>
          <a:lstStyle/>
          <a:p>
            <a:pPr algn="just">
              <a:lnSpc>
                <a:spcPts val="7573"/>
              </a:lnSpc>
            </a:pPr>
            <a:r>
              <a:rPr lang="en-US" sz="6310" dirty="0">
                <a:solidFill>
                  <a:srgbClr val="FFFACA"/>
                </a:solidFill>
                <a:latin typeface="Arimo"/>
                <a:ea typeface="Arimo"/>
                <a:cs typeface="Arimo"/>
                <a:sym typeface="Arimo"/>
              </a:rPr>
              <a:t>Marxist theory in globalization focuses on how capitalism drives global inequality, exploitation, and class struggle. It argues that globalization is shaped by capitalist interests, where wealthy nations and multinational corporations (MNCs) dominate poorer nations, leading to economic dependency and social injustice.</a:t>
            </a:r>
          </a:p>
        </p:txBody>
      </p:sp>
      <p:sp>
        <p:nvSpPr>
          <p:cNvPr id="12" name="TextBox 12"/>
          <p:cNvSpPr txBox="1"/>
          <p:nvPr/>
        </p:nvSpPr>
        <p:spPr>
          <a:xfrm>
            <a:off x="3046205" y="542925"/>
            <a:ext cx="12195589" cy="1019175"/>
          </a:xfrm>
          <a:prstGeom prst="rect">
            <a:avLst/>
          </a:prstGeom>
        </p:spPr>
        <p:txBody>
          <a:bodyPr wrap="square" lIns="0" tIns="0" rIns="0" bIns="0" rtlCol="0" anchor="t">
            <a:spAutoFit/>
          </a:bodyPr>
          <a:lstStyle/>
          <a:p>
            <a:pPr algn="ctr">
              <a:lnSpc>
                <a:spcPts val="8039"/>
              </a:lnSpc>
            </a:pPr>
            <a:r>
              <a:rPr lang="en-US" sz="8000" b="1" dirty="0">
                <a:ln w="6600">
                  <a:solidFill>
                    <a:schemeClr val="accent2"/>
                  </a:solidFill>
                  <a:prstDash val="solid"/>
                </a:ln>
                <a:solidFill>
                  <a:srgbClr val="FFFFFF"/>
                </a:solidFill>
                <a:effectLst>
                  <a:outerShdw dist="38100" dir="2700000" algn="tl" rotWithShape="0">
                    <a:schemeClr val="accent2"/>
                  </a:outerShdw>
                </a:effectLst>
                <a:latin typeface="Be Vietnam Ultra-Bold"/>
                <a:ea typeface="Be Vietnam Ultra-Bold"/>
                <a:cs typeface="Be Vietnam Ultra-Bold"/>
                <a:sym typeface="Be Vietnam Ultra-Bold"/>
              </a:rPr>
              <a:t>THEORY OF  MARXISM</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ACA"/>
        </a:solidFill>
        <a:effectLst/>
      </p:bgPr>
    </p:bg>
    <p:spTree>
      <p:nvGrpSpPr>
        <p:cNvPr id="1" name=""/>
        <p:cNvGrpSpPr/>
        <p:nvPr/>
      </p:nvGrpSpPr>
      <p:grpSpPr>
        <a:xfrm>
          <a:off x="0" y="0"/>
          <a:ext cx="0" cy="0"/>
          <a:chOff x="0" y="0"/>
          <a:chExt cx="0" cy="0"/>
        </a:xfrm>
      </p:grpSpPr>
      <p:grpSp>
        <p:nvGrpSpPr>
          <p:cNvPr id="2" name="Group 2"/>
          <p:cNvGrpSpPr/>
          <p:nvPr/>
        </p:nvGrpSpPr>
        <p:grpSpPr>
          <a:xfrm>
            <a:off x="-326795" y="-468499"/>
            <a:ext cx="18941589" cy="11223997"/>
            <a:chOff x="0" y="0"/>
            <a:chExt cx="4988731" cy="2956114"/>
          </a:xfrm>
        </p:grpSpPr>
        <p:sp>
          <p:nvSpPr>
            <p:cNvPr id="3" name="Freeform 3"/>
            <p:cNvSpPr/>
            <p:nvPr/>
          </p:nvSpPr>
          <p:spPr>
            <a:xfrm>
              <a:off x="0" y="0"/>
              <a:ext cx="4988731" cy="2956115"/>
            </a:xfrm>
            <a:custGeom>
              <a:avLst/>
              <a:gdLst/>
              <a:ahLst/>
              <a:cxnLst/>
              <a:rect l="l" t="t" r="r" b="b"/>
              <a:pathLst>
                <a:path w="4988731" h="2956115">
                  <a:moveTo>
                    <a:pt x="0" y="0"/>
                  </a:moveTo>
                  <a:lnTo>
                    <a:pt x="4988731" y="0"/>
                  </a:lnTo>
                  <a:lnTo>
                    <a:pt x="4988731" y="2956115"/>
                  </a:lnTo>
                  <a:lnTo>
                    <a:pt x="0" y="2956115"/>
                  </a:lnTo>
                  <a:close/>
                </a:path>
              </a:pathLst>
            </a:custGeom>
            <a:solidFill>
              <a:srgbClr val="30531D"/>
            </a:solidFill>
          </p:spPr>
          <p:txBody>
            <a:bodyPr/>
            <a:lstStyle/>
            <a:p>
              <a:endParaRPr lang="en-PH"/>
            </a:p>
          </p:txBody>
        </p:sp>
        <p:sp>
          <p:nvSpPr>
            <p:cNvPr id="4" name="TextBox 4"/>
            <p:cNvSpPr txBox="1"/>
            <p:nvPr/>
          </p:nvSpPr>
          <p:spPr>
            <a:xfrm>
              <a:off x="0" y="-38100"/>
              <a:ext cx="4988731" cy="2994214"/>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3638709" y="1119997"/>
            <a:ext cx="2234616" cy="2314574"/>
          </a:xfrm>
          <a:custGeom>
            <a:avLst/>
            <a:gdLst/>
            <a:ahLst/>
            <a:cxnLst/>
            <a:rect l="l" t="t" r="r" b="b"/>
            <a:pathLst>
              <a:path w="2234616" h="2314574">
                <a:moveTo>
                  <a:pt x="0" y="0"/>
                </a:moveTo>
                <a:lnTo>
                  <a:pt x="2234616" y="0"/>
                </a:lnTo>
                <a:lnTo>
                  <a:pt x="2234616" y="2314574"/>
                </a:lnTo>
                <a:lnTo>
                  <a:pt x="0" y="23145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6" name="Freeform 6"/>
          <p:cNvSpPr/>
          <p:nvPr/>
        </p:nvSpPr>
        <p:spPr>
          <a:xfrm flipH="1">
            <a:off x="17407578" y="-468499"/>
            <a:ext cx="1232500" cy="4567459"/>
          </a:xfrm>
          <a:custGeom>
            <a:avLst/>
            <a:gdLst/>
            <a:ahLst/>
            <a:cxnLst/>
            <a:rect l="l" t="t" r="r" b="b"/>
            <a:pathLst>
              <a:path w="4769223" h="4552440">
                <a:moveTo>
                  <a:pt x="4769222" y="0"/>
                </a:moveTo>
                <a:lnTo>
                  <a:pt x="0" y="0"/>
                </a:lnTo>
                <a:lnTo>
                  <a:pt x="0" y="4552439"/>
                </a:lnTo>
                <a:lnTo>
                  <a:pt x="4769222" y="4552439"/>
                </a:lnTo>
                <a:lnTo>
                  <a:pt x="4769222" y="0"/>
                </a:lnTo>
                <a:close/>
              </a:path>
            </a:pathLst>
          </a:custGeom>
          <a:blipFill>
            <a:blip r:embed="rId4"/>
            <a:stretch>
              <a:fillRect/>
            </a:stretch>
          </a:blipFill>
        </p:spPr>
        <p:txBody>
          <a:bodyPr/>
          <a:lstStyle/>
          <a:p>
            <a:endParaRPr lang="en-PH"/>
          </a:p>
        </p:txBody>
      </p:sp>
      <p:grpSp>
        <p:nvGrpSpPr>
          <p:cNvPr id="7" name="Group 7"/>
          <p:cNvGrpSpPr/>
          <p:nvPr/>
        </p:nvGrpSpPr>
        <p:grpSpPr>
          <a:xfrm>
            <a:off x="-326795" y="9736323"/>
            <a:ext cx="18876583" cy="1019175"/>
            <a:chOff x="0" y="0"/>
            <a:chExt cx="5126628" cy="812800"/>
          </a:xfrm>
        </p:grpSpPr>
        <p:sp>
          <p:nvSpPr>
            <p:cNvPr id="8" name="Freeform 8"/>
            <p:cNvSpPr/>
            <p:nvPr/>
          </p:nvSpPr>
          <p:spPr>
            <a:xfrm>
              <a:off x="0" y="0"/>
              <a:ext cx="5126628" cy="812800"/>
            </a:xfrm>
            <a:custGeom>
              <a:avLst/>
              <a:gdLst/>
              <a:ahLst/>
              <a:cxnLst/>
              <a:rect l="l" t="t" r="r" b="b"/>
              <a:pathLst>
                <a:path w="5126628" h="812800">
                  <a:moveTo>
                    <a:pt x="0" y="0"/>
                  </a:moveTo>
                  <a:lnTo>
                    <a:pt x="5126628" y="0"/>
                  </a:lnTo>
                  <a:lnTo>
                    <a:pt x="5126628" y="812800"/>
                  </a:lnTo>
                  <a:lnTo>
                    <a:pt x="0" y="812800"/>
                  </a:lnTo>
                  <a:close/>
                </a:path>
              </a:pathLst>
            </a:custGeom>
            <a:solidFill>
              <a:srgbClr val="88824D"/>
            </a:solidFill>
          </p:spPr>
          <p:txBody>
            <a:bodyPr/>
            <a:lstStyle/>
            <a:p>
              <a:endParaRPr lang="en-PH"/>
            </a:p>
          </p:txBody>
        </p:sp>
        <p:sp>
          <p:nvSpPr>
            <p:cNvPr id="9" name="TextBox 9"/>
            <p:cNvSpPr txBox="1"/>
            <p:nvPr/>
          </p:nvSpPr>
          <p:spPr>
            <a:xfrm>
              <a:off x="0" y="-38100"/>
              <a:ext cx="5126628" cy="8509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4161731" y="8686358"/>
            <a:ext cx="1602558" cy="265150"/>
          </a:xfrm>
          <a:custGeom>
            <a:avLst/>
            <a:gdLst/>
            <a:ahLst/>
            <a:cxnLst/>
            <a:rect l="l" t="t" r="r" b="b"/>
            <a:pathLst>
              <a:path w="1602558" h="265150">
                <a:moveTo>
                  <a:pt x="0" y="0"/>
                </a:moveTo>
                <a:lnTo>
                  <a:pt x="1602558" y="0"/>
                </a:lnTo>
                <a:lnTo>
                  <a:pt x="1602558" y="265151"/>
                </a:lnTo>
                <a:lnTo>
                  <a:pt x="0" y="2651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PH"/>
          </a:p>
        </p:txBody>
      </p:sp>
      <p:sp>
        <p:nvSpPr>
          <p:cNvPr id="11" name="TextBox 11"/>
          <p:cNvSpPr txBox="1"/>
          <p:nvPr/>
        </p:nvSpPr>
        <p:spPr>
          <a:xfrm>
            <a:off x="990600" y="1302419"/>
            <a:ext cx="16228841" cy="8279190"/>
          </a:xfrm>
          <a:prstGeom prst="rect">
            <a:avLst/>
          </a:prstGeom>
        </p:spPr>
        <p:txBody>
          <a:bodyPr wrap="square" lIns="0" tIns="0" rIns="0" bIns="0" rtlCol="0" anchor="t">
            <a:spAutoFit/>
          </a:bodyPr>
          <a:lstStyle/>
          <a:p>
            <a:pPr algn="just">
              <a:lnSpc>
                <a:spcPts val="7573"/>
              </a:lnSpc>
            </a:pPr>
            <a:r>
              <a:rPr lang="en-US" sz="6600" dirty="0">
                <a:solidFill>
                  <a:srgbClr val="FFFACA"/>
                </a:solidFill>
                <a:latin typeface="Arimo"/>
                <a:ea typeface="Arimo"/>
                <a:cs typeface="Arimo"/>
                <a:sym typeface="Arimo"/>
              </a:rPr>
              <a:t> </a:t>
            </a:r>
            <a:r>
              <a:rPr lang="en-US" sz="4800" dirty="0">
                <a:solidFill>
                  <a:srgbClr val="CAEDAB"/>
                </a:solidFill>
                <a:latin typeface="Arimo"/>
                <a:ea typeface="Arimo"/>
                <a:cs typeface="Arimo"/>
                <a:sym typeface="Arimo"/>
              </a:rPr>
              <a:t>Exploitation of Labor in Developing Countries</a:t>
            </a:r>
          </a:p>
          <a:p>
            <a:pPr algn="just">
              <a:lnSpc>
                <a:spcPts val="7573"/>
              </a:lnSpc>
            </a:pPr>
            <a:r>
              <a:rPr lang="en-US" sz="4800" dirty="0">
                <a:solidFill>
                  <a:srgbClr val="FFFACA"/>
                </a:solidFill>
                <a:latin typeface="Arimo"/>
                <a:ea typeface="Arimo"/>
                <a:cs typeface="Arimo"/>
                <a:sym typeface="Arimo"/>
              </a:rPr>
              <a:t>Many multinational corporations (MNCs) outsource production to developing countries where labor is cheaper</a:t>
            </a:r>
          </a:p>
          <a:p>
            <a:r>
              <a:rPr lang="en-US" sz="6000" b="1" dirty="0">
                <a:solidFill>
                  <a:schemeClr val="bg1"/>
                </a:solidFill>
              </a:rPr>
              <a:t>How This Reflects Marxism:</a:t>
            </a:r>
          </a:p>
          <a:p>
            <a:pPr>
              <a:buFont typeface="Arial" panose="020B0604020202020204" pitchFamily="34" charset="0"/>
              <a:buChar char="•"/>
            </a:pPr>
            <a:r>
              <a:rPr lang="en-US" sz="4800" b="1" dirty="0">
                <a:solidFill>
                  <a:schemeClr val="bg1"/>
                </a:solidFill>
              </a:rPr>
              <a:t>Economic Inequality</a:t>
            </a:r>
            <a:r>
              <a:rPr lang="en-US" sz="4800" dirty="0">
                <a:solidFill>
                  <a:schemeClr val="bg1"/>
                </a:solidFill>
              </a:rPr>
              <a:t> – The rich (corporations &amp; developed nations) get richer, while workers remain poor.</a:t>
            </a:r>
          </a:p>
          <a:p>
            <a:pPr>
              <a:buFont typeface="Arial" panose="020B0604020202020204" pitchFamily="34" charset="0"/>
              <a:buChar char="•"/>
            </a:pPr>
            <a:r>
              <a:rPr lang="en-US" sz="4800" b="1" dirty="0">
                <a:solidFill>
                  <a:schemeClr val="bg1"/>
                </a:solidFill>
              </a:rPr>
              <a:t>Capitalist Exploitation</a:t>
            </a:r>
            <a:r>
              <a:rPr lang="en-US" sz="4800" dirty="0">
                <a:solidFill>
                  <a:schemeClr val="bg1"/>
                </a:solidFill>
              </a:rPr>
              <a:t> – Workers do most of the labor, but the profits go to the owners.</a:t>
            </a:r>
          </a:p>
          <a:p>
            <a:pPr>
              <a:buFont typeface="Arial" panose="020B0604020202020204" pitchFamily="34" charset="0"/>
              <a:buChar char="•"/>
            </a:pPr>
            <a:r>
              <a:rPr lang="en-US" sz="4800" b="1" dirty="0">
                <a:solidFill>
                  <a:schemeClr val="bg1"/>
                </a:solidFill>
              </a:rPr>
              <a:t>Dependency Theory</a:t>
            </a:r>
            <a:r>
              <a:rPr lang="en-US" sz="4800" dirty="0">
                <a:solidFill>
                  <a:schemeClr val="bg1"/>
                </a:solidFill>
              </a:rPr>
              <a:t> – Poor countries remain dependent on rich nations for jobs, keeping them economically weak.</a:t>
            </a:r>
          </a:p>
        </p:txBody>
      </p:sp>
      <p:sp>
        <p:nvSpPr>
          <p:cNvPr id="12" name="TextBox 12"/>
          <p:cNvSpPr txBox="1"/>
          <p:nvPr/>
        </p:nvSpPr>
        <p:spPr>
          <a:xfrm>
            <a:off x="1961242" y="192033"/>
            <a:ext cx="14365514" cy="1019175"/>
          </a:xfrm>
          <a:prstGeom prst="rect">
            <a:avLst/>
          </a:prstGeom>
        </p:spPr>
        <p:txBody>
          <a:bodyPr wrap="square" lIns="0" tIns="0" rIns="0" bIns="0" rtlCol="0" anchor="t">
            <a:spAutoFit/>
          </a:bodyPr>
          <a:lstStyle/>
          <a:p>
            <a:pPr algn="ctr">
              <a:lnSpc>
                <a:spcPts val="8039"/>
              </a:lnSpc>
            </a:pPr>
            <a:r>
              <a:rPr lang="en-US" sz="8000" b="1" dirty="0">
                <a:ln w="6600">
                  <a:solidFill>
                    <a:schemeClr val="accent2"/>
                  </a:solidFill>
                  <a:prstDash val="solid"/>
                </a:ln>
                <a:solidFill>
                  <a:srgbClr val="FFFFFF"/>
                </a:solidFill>
                <a:effectLst>
                  <a:outerShdw dist="38100" dir="2700000" algn="tl" rotWithShape="0">
                    <a:schemeClr val="accent2"/>
                  </a:outerShdw>
                </a:effectLst>
                <a:latin typeface="Be Vietnam Ultra-Bold"/>
                <a:ea typeface="Be Vietnam Ultra-Bold"/>
                <a:cs typeface="Be Vietnam Ultra-Bold"/>
                <a:sym typeface="Be Vietnam Ultra-Bold"/>
              </a:rPr>
              <a:t>THEORY OF  MARXISM</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ACA"/>
        </a:solidFill>
        <a:effectLst/>
      </p:bgPr>
    </p:bg>
    <p:spTree>
      <p:nvGrpSpPr>
        <p:cNvPr id="1" name=""/>
        <p:cNvGrpSpPr/>
        <p:nvPr/>
      </p:nvGrpSpPr>
      <p:grpSpPr>
        <a:xfrm>
          <a:off x="0" y="0"/>
          <a:ext cx="0" cy="0"/>
          <a:chOff x="0" y="0"/>
          <a:chExt cx="0" cy="0"/>
        </a:xfrm>
      </p:grpSpPr>
      <p:grpSp>
        <p:nvGrpSpPr>
          <p:cNvPr id="2" name="Group 2"/>
          <p:cNvGrpSpPr/>
          <p:nvPr/>
        </p:nvGrpSpPr>
        <p:grpSpPr>
          <a:xfrm>
            <a:off x="-588583" y="-468499"/>
            <a:ext cx="18941589" cy="11223997"/>
            <a:chOff x="0" y="0"/>
            <a:chExt cx="4988731" cy="2956114"/>
          </a:xfrm>
        </p:grpSpPr>
        <p:sp>
          <p:nvSpPr>
            <p:cNvPr id="3" name="Freeform 3"/>
            <p:cNvSpPr/>
            <p:nvPr/>
          </p:nvSpPr>
          <p:spPr>
            <a:xfrm>
              <a:off x="0" y="0"/>
              <a:ext cx="4988731" cy="2956115"/>
            </a:xfrm>
            <a:custGeom>
              <a:avLst/>
              <a:gdLst/>
              <a:ahLst/>
              <a:cxnLst/>
              <a:rect l="l" t="t" r="r" b="b"/>
              <a:pathLst>
                <a:path w="4988731" h="2956115">
                  <a:moveTo>
                    <a:pt x="0" y="0"/>
                  </a:moveTo>
                  <a:lnTo>
                    <a:pt x="4988731" y="0"/>
                  </a:lnTo>
                  <a:lnTo>
                    <a:pt x="4988731" y="2956115"/>
                  </a:lnTo>
                  <a:lnTo>
                    <a:pt x="0" y="2956115"/>
                  </a:lnTo>
                  <a:close/>
                </a:path>
              </a:pathLst>
            </a:custGeom>
            <a:solidFill>
              <a:srgbClr val="30531D"/>
            </a:solidFill>
          </p:spPr>
          <p:txBody>
            <a:bodyPr/>
            <a:lstStyle/>
            <a:p>
              <a:endParaRPr lang="en-PH"/>
            </a:p>
          </p:txBody>
        </p:sp>
        <p:sp>
          <p:nvSpPr>
            <p:cNvPr id="4" name="TextBox 4"/>
            <p:cNvSpPr txBox="1"/>
            <p:nvPr/>
          </p:nvSpPr>
          <p:spPr>
            <a:xfrm>
              <a:off x="0" y="-38100"/>
              <a:ext cx="4988731" cy="2994214"/>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3638709" y="1119997"/>
            <a:ext cx="2234616" cy="2314574"/>
          </a:xfrm>
          <a:custGeom>
            <a:avLst/>
            <a:gdLst/>
            <a:ahLst/>
            <a:cxnLst/>
            <a:rect l="l" t="t" r="r" b="b"/>
            <a:pathLst>
              <a:path w="2234616" h="2314574">
                <a:moveTo>
                  <a:pt x="0" y="0"/>
                </a:moveTo>
                <a:lnTo>
                  <a:pt x="2234616" y="0"/>
                </a:lnTo>
                <a:lnTo>
                  <a:pt x="2234616" y="2314574"/>
                </a:lnTo>
                <a:lnTo>
                  <a:pt x="0" y="23145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6" name="Freeform 6"/>
          <p:cNvSpPr/>
          <p:nvPr/>
        </p:nvSpPr>
        <p:spPr>
          <a:xfrm flipH="1">
            <a:off x="15498664" y="-390310"/>
            <a:ext cx="2789336" cy="3725945"/>
          </a:xfrm>
          <a:custGeom>
            <a:avLst/>
            <a:gdLst/>
            <a:ahLst/>
            <a:cxnLst/>
            <a:rect l="l" t="t" r="r" b="b"/>
            <a:pathLst>
              <a:path w="4769223" h="4552440">
                <a:moveTo>
                  <a:pt x="4769222" y="0"/>
                </a:moveTo>
                <a:lnTo>
                  <a:pt x="0" y="0"/>
                </a:lnTo>
                <a:lnTo>
                  <a:pt x="0" y="4552439"/>
                </a:lnTo>
                <a:lnTo>
                  <a:pt x="4769222" y="4552439"/>
                </a:lnTo>
                <a:lnTo>
                  <a:pt x="4769222" y="0"/>
                </a:lnTo>
                <a:close/>
              </a:path>
            </a:pathLst>
          </a:custGeom>
          <a:blipFill>
            <a:blip r:embed="rId4"/>
            <a:stretch>
              <a:fillRect/>
            </a:stretch>
          </a:blipFill>
        </p:spPr>
        <p:txBody>
          <a:bodyPr/>
          <a:lstStyle/>
          <a:p>
            <a:endParaRPr lang="en-PH"/>
          </a:p>
        </p:txBody>
      </p:sp>
      <p:grpSp>
        <p:nvGrpSpPr>
          <p:cNvPr id="7" name="Group 7"/>
          <p:cNvGrpSpPr/>
          <p:nvPr/>
        </p:nvGrpSpPr>
        <p:grpSpPr>
          <a:xfrm>
            <a:off x="-588583" y="10186181"/>
            <a:ext cx="18876583" cy="569317"/>
            <a:chOff x="0" y="0"/>
            <a:chExt cx="5126628" cy="812800"/>
          </a:xfrm>
        </p:grpSpPr>
        <p:sp>
          <p:nvSpPr>
            <p:cNvPr id="8" name="Freeform 8"/>
            <p:cNvSpPr/>
            <p:nvPr/>
          </p:nvSpPr>
          <p:spPr>
            <a:xfrm>
              <a:off x="0" y="0"/>
              <a:ext cx="5126628" cy="812800"/>
            </a:xfrm>
            <a:custGeom>
              <a:avLst/>
              <a:gdLst/>
              <a:ahLst/>
              <a:cxnLst/>
              <a:rect l="l" t="t" r="r" b="b"/>
              <a:pathLst>
                <a:path w="5126628" h="812800">
                  <a:moveTo>
                    <a:pt x="0" y="0"/>
                  </a:moveTo>
                  <a:lnTo>
                    <a:pt x="5126628" y="0"/>
                  </a:lnTo>
                  <a:lnTo>
                    <a:pt x="5126628" y="812800"/>
                  </a:lnTo>
                  <a:lnTo>
                    <a:pt x="0" y="812800"/>
                  </a:lnTo>
                  <a:close/>
                </a:path>
              </a:pathLst>
            </a:custGeom>
            <a:solidFill>
              <a:srgbClr val="88824D"/>
            </a:solidFill>
          </p:spPr>
          <p:txBody>
            <a:bodyPr/>
            <a:lstStyle/>
            <a:p>
              <a:endParaRPr lang="en-PH"/>
            </a:p>
          </p:txBody>
        </p:sp>
        <p:sp>
          <p:nvSpPr>
            <p:cNvPr id="9" name="TextBox 9"/>
            <p:cNvSpPr txBox="1"/>
            <p:nvPr/>
          </p:nvSpPr>
          <p:spPr>
            <a:xfrm>
              <a:off x="0" y="-38100"/>
              <a:ext cx="5126628" cy="8509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4161731" y="8686358"/>
            <a:ext cx="1602558" cy="265150"/>
          </a:xfrm>
          <a:custGeom>
            <a:avLst/>
            <a:gdLst/>
            <a:ahLst/>
            <a:cxnLst/>
            <a:rect l="l" t="t" r="r" b="b"/>
            <a:pathLst>
              <a:path w="1602558" h="265150">
                <a:moveTo>
                  <a:pt x="0" y="0"/>
                </a:moveTo>
                <a:lnTo>
                  <a:pt x="1602558" y="0"/>
                </a:lnTo>
                <a:lnTo>
                  <a:pt x="1602558" y="265151"/>
                </a:lnTo>
                <a:lnTo>
                  <a:pt x="0" y="2651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PH"/>
          </a:p>
        </p:txBody>
      </p:sp>
      <p:sp>
        <p:nvSpPr>
          <p:cNvPr id="11" name="TextBox 11"/>
          <p:cNvSpPr txBox="1"/>
          <p:nvPr/>
        </p:nvSpPr>
        <p:spPr>
          <a:xfrm>
            <a:off x="1295399" y="1335492"/>
            <a:ext cx="14859001" cy="8703152"/>
          </a:xfrm>
          <a:prstGeom prst="rect">
            <a:avLst/>
          </a:prstGeom>
        </p:spPr>
        <p:txBody>
          <a:bodyPr wrap="square" lIns="0" tIns="0" rIns="0" bIns="0" rtlCol="0" anchor="t">
            <a:spAutoFit/>
          </a:bodyPr>
          <a:lstStyle/>
          <a:p>
            <a:pPr algn="just">
              <a:lnSpc>
                <a:spcPts val="7573"/>
              </a:lnSpc>
            </a:pPr>
            <a:r>
              <a:rPr lang="en-US" sz="6310" dirty="0">
                <a:solidFill>
                  <a:srgbClr val="FFFACA"/>
                </a:solidFill>
                <a:latin typeface="Arimo"/>
                <a:ea typeface="Arimo"/>
                <a:cs typeface="Arimo"/>
                <a:sym typeface="Arimo"/>
              </a:rPr>
              <a:t> </a:t>
            </a:r>
            <a:r>
              <a:rPr lang="en-US" sz="6000" dirty="0">
                <a:solidFill>
                  <a:srgbClr val="FFFACA"/>
                </a:solidFill>
                <a:latin typeface="Arimo"/>
                <a:ea typeface="Arimo"/>
                <a:cs typeface="Arimo"/>
                <a:sym typeface="Arimo"/>
              </a:rPr>
              <a:t>Constructivism in international relations argues that global interactions are shaped not just by material factors (like power or economy) but also by </a:t>
            </a:r>
            <a:r>
              <a:rPr lang="en-US" sz="6000" b="1" dirty="0">
                <a:solidFill>
                  <a:srgbClr val="FFFF00"/>
                </a:solidFill>
                <a:latin typeface="Arimo"/>
                <a:ea typeface="Arimo"/>
                <a:cs typeface="Arimo"/>
                <a:sym typeface="Arimo"/>
              </a:rPr>
              <a:t>ideas, culture, identities, and shared norms</a:t>
            </a:r>
            <a:r>
              <a:rPr lang="en-US" sz="6000" dirty="0">
                <a:solidFill>
                  <a:srgbClr val="FFFACA"/>
                </a:solidFill>
                <a:latin typeface="Arimo"/>
                <a:ea typeface="Arimo"/>
                <a:cs typeface="Arimo"/>
                <a:sym typeface="Arimo"/>
              </a:rPr>
              <a:t>. Unlike realism or Marxism, constructivism emphasizes how globalization is influenced by changing beliefs, social interactions, and international cooperation.</a:t>
            </a:r>
            <a:endParaRPr lang="en-US" sz="6310" dirty="0">
              <a:solidFill>
                <a:srgbClr val="FFFACA"/>
              </a:solidFill>
              <a:latin typeface="Arimo"/>
              <a:ea typeface="Arimo"/>
              <a:cs typeface="Arimo"/>
              <a:sym typeface="Arimo"/>
            </a:endParaRPr>
          </a:p>
        </p:txBody>
      </p:sp>
      <p:sp>
        <p:nvSpPr>
          <p:cNvPr id="12" name="TextBox 12"/>
          <p:cNvSpPr txBox="1"/>
          <p:nvPr/>
        </p:nvSpPr>
        <p:spPr>
          <a:xfrm>
            <a:off x="-65005" y="100818"/>
            <a:ext cx="17239821" cy="2038350"/>
          </a:xfrm>
          <a:prstGeom prst="rect">
            <a:avLst/>
          </a:prstGeom>
        </p:spPr>
        <p:txBody>
          <a:bodyPr lIns="0" tIns="0" rIns="0" bIns="0" rtlCol="0" anchor="t">
            <a:spAutoFit/>
          </a:bodyPr>
          <a:lstStyle/>
          <a:p>
            <a:pPr algn="ctr">
              <a:lnSpc>
                <a:spcPts val="8039"/>
              </a:lnSpc>
            </a:pPr>
            <a:r>
              <a:rPr lang="en-US" sz="6699" b="1" dirty="0">
                <a:ln w="6600">
                  <a:solidFill>
                    <a:schemeClr val="accent2"/>
                  </a:solidFill>
                  <a:prstDash val="solid"/>
                </a:ln>
                <a:solidFill>
                  <a:srgbClr val="FFFFFF"/>
                </a:solidFill>
                <a:effectLst>
                  <a:outerShdw dist="38100" dir="2700000" algn="tl" rotWithShape="0">
                    <a:schemeClr val="accent2"/>
                  </a:outerShdw>
                </a:effectLst>
                <a:latin typeface="Be Vietnam Ultra-Bold"/>
                <a:ea typeface="Be Vietnam Ultra-Bold"/>
                <a:cs typeface="Be Vietnam Ultra-Bold"/>
                <a:sym typeface="Be Vietnam Ultra-Bold"/>
              </a:rPr>
              <a:t>THEORY OF CONSTRUCTIVISM</a:t>
            </a:r>
          </a:p>
          <a:p>
            <a:pPr algn="l">
              <a:lnSpc>
                <a:spcPts val="8039"/>
              </a:lnSpc>
            </a:pPr>
            <a:endParaRPr lang="en-US" sz="6699" b="1" dirty="0">
              <a:solidFill>
                <a:srgbClr val="877C40"/>
              </a:solidFill>
              <a:latin typeface="Be Vietnam Ultra-Bold"/>
              <a:ea typeface="Be Vietnam Ultra-Bold"/>
              <a:cs typeface="Be Vietnam Ultra-Bold"/>
              <a:sym typeface="Be Vietnam Ultra-Bo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ACA"/>
        </a:solidFill>
        <a:effectLst/>
      </p:bgPr>
    </p:bg>
    <p:spTree>
      <p:nvGrpSpPr>
        <p:cNvPr id="1" name=""/>
        <p:cNvGrpSpPr/>
        <p:nvPr/>
      </p:nvGrpSpPr>
      <p:grpSpPr>
        <a:xfrm>
          <a:off x="0" y="0"/>
          <a:ext cx="0" cy="0"/>
          <a:chOff x="0" y="0"/>
          <a:chExt cx="0" cy="0"/>
        </a:xfrm>
      </p:grpSpPr>
      <p:grpSp>
        <p:nvGrpSpPr>
          <p:cNvPr id="2" name="Group 2"/>
          <p:cNvGrpSpPr/>
          <p:nvPr/>
        </p:nvGrpSpPr>
        <p:grpSpPr>
          <a:xfrm>
            <a:off x="-653589" y="-468498"/>
            <a:ext cx="18941589" cy="11223997"/>
            <a:chOff x="0" y="0"/>
            <a:chExt cx="4988731" cy="2956114"/>
          </a:xfrm>
        </p:grpSpPr>
        <p:sp>
          <p:nvSpPr>
            <p:cNvPr id="3" name="Freeform 3"/>
            <p:cNvSpPr/>
            <p:nvPr/>
          </p:nvSpPr>
          <p:spPr>
            <a:xfrm>
              <a:off x="0" y="0"/>
              <a:ext cx="4988731" cy="2956115"/>
            </a:xfrm>
            <a:custGeom>
              <a:avLst/>
              <a:gdLst/>
              <a:ahLst/>
              <a:cxnLst/>
              <a:rect l="l" t="t" r="r" b="b"/>
              <a:pathLst>
                <a:path w="4988731" h="2956115">
                  <a:moveTo>
                    <a:pt x="0" y="0"/>
                  </a:moveTo>
                  <a:lnTo>
                    <a:pt x="4988731" y="0"/>
                  </a:lnTo>
                  <a:lnTo>
                    <a:pt x="4988731" y="2956115"/>
                  </a:lnTo>
                  <a:lnTo>
                    <a:pt x="0" y="2956115"/>
                  </a:lnTo>
                  <a:close/>
                </a:path>
              </a:pathLst>
            </a:custGeom>
            <a:solidFill>
              <a:srgbClr val="30531D"/>
            </a:solidFill>
          </p:spPr>
          <p:txBody>
            <a:bodyPr/>
            <a:lstStyle/>
            <a:p>
              <a:endParaRPr lang="en-PH"/>
            </a:p>
          </p:txBody>
        </p:sp>
        <p:sp>
          <p:nvSpPr>
            <p:cNvPr id="4" name="TextBox 4"/>
            <p:cNvSpPr txBox="1"/>
            <p:nvPr/>
          </p:nvSpPr>
          <p:spPr>
            <a:xfrm>
              <a:off x="0" y="-38100"/>
              <a:ext cx="4988731" cy="2994214"/>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3638709" y="1119997"/>
            <a:ext cx="2234616" cy="2314574"/>
          </a:xfrm>
          <a:custGeom>
            <a:avLst/>
            <a:gdLst/>
            <a:ahLst/>
            <a:cxnLst/>
            <a:rect l="l" t="t" r="r" b="b"/>
            <a:pathLst>
              <a:path w="2234616" h="2314574">
                <a:moveTo>
                  <a:pt x="0" y="0"/>
                </a:moveTo>
                <a:lnTo>
                  <a:pt x="2234616" y="0"/>
                </a:lnTo>
                <a:lnTo>
                  <a:pt x="2234616" y="2314574"/>
                </a:lnTo>
                <a:lnTo>
                  <a:pt x="0" y="23145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6" name="Freeform 6"/>
          <p:cNvSpPr/>
          <p:nvPr/>
        </p:nvSpPr>
        <p:spPr>
          <a:xfrm flipH="1">
            <a:off x="15620999" y="-468498"/>
            <a:ext cx="2636936" cy="4552440"/>
          </a:xfrm>
          <a:custGeom>
            <a:avLst/>
            <a:gdLst/>
            <a:ahLst/>
            <a:cxnLst/>
            <a:rect l="l" t="t" r="r" b="b"/>
            <a:pathLst>
              <a:path w="4769223" h="4552440">
                <a:moveTo>
                  <a:pt x="4769222" y="0"/>
                </a:moveTo>
                <a:lnTo>
                  <a:pt x="0" y="0"/>
                </a:lnTo>
                <a:lnTo>
                  <a:pt x="0" y="4552439"/>
                </a:lnTo>
                <a:lnTo>
                  <a:pt x="4769222" y="4552439"/>
                </a:lnTo>
                <a:lnTo>
                  <a:pt x="4769222" y="0"/>
                </a:lnTo>
                <a:close/>
              </a:path>
            </a:pathLst>
          </a:custGeom>
          <a:blipFill>
            <a:blip r:embed="rId4"/>
            <a:stretch>
              <a:fillRect/>
            </a:stretch>
          </a:blipFill>
        </p:spPr>
        <p:txBody>
          <a:bodyPr/>
          <a:lstStyle/>
          <a:p>
            <a:endParaRPr lang="en-PH"/>
          </a:p>
        </p:txBody>
      </p:sp>
      <p:grpSp>
        <p:nvGrpSpPr>
          <p:cNvPr id="7" name="Group 7"/>
          <p:cNvGrpSpPr/>
          <p:nvPr/>
        </p:nvGrpSpPr>
        <p:grpSpPr>
          <a:xfrm>
            <a:off x="-588583" y="9484909"/>
            <a:ext cx="18876583" cy="1253719"/>
            <a:chOff x="0" y="0"/>
            <a:chExt cx="5126628" cy="812800"/>
          </a:xfrm>
        </p:grpSpPr>
        <p:sp>
          <p:nvSpPr>
            <p:cNvPr id="8" name="Freeform 8"/>
            <p:cNvSpPr/>
            <p:nvPr/>
          </p:nvSpPr>
          <p:spPr>
            <a:xfrm>
              <a:off x="0" y="0"/>
              <a:ext cx="5126628" cy="812800"/>
            </a:xfrm>
            <a:custGeom>
              <a:avLst/>
              <a:gdLst/>
              <a:ahLst/>
              <a:cxnLst/>
              <a:rect l="l" t="t" r="r" b="b"/>
              <a:pathLst>
                <a:path w="5126628" h="812800">
                  <a:moveTo>
                    <a:pt x="0" y="0"/>
                  </a:moveTo>
                  <a:lnTo>
                    <a:pt x="5126628" y="0"/>
                  </a:lnTo>
                  <a:lnTo>
                    <a:pt x="5126628" y="812800"/>
                  </a:lnTo>
                  <a:lnTo>
                    <a:pt x="0" y="812800"/>
                  </a:lnTo>
                  <a:close/>
                </a:path>
              </a:pathLst>
            </a:custGeom>
            <a:solidFill>
              <a:srgbClr val="88824D"/>
            </a:solidFill>
          </p:spPr>
          <p:txBody>
            <a:bodyPr/>
            <a:lstStyle/>
            <a:p>
              <a:endParaRPr lang="en-PH"/>
            </a:p>
          </p:txBody>
        </p:sp>
        <p:sp>
          <p:nvSpPr>
            <p:cNvPr id="9" name="TextBox 9"/>
            <p:cNvSpPr txBox="1"/>
            <p:nvPr/>
          </p:nvSpPr>
          <p:spPr>
            <a:xfrm>
              <a:off x="0" y="-38100"/>
              <a:ext cx="5126628" cy="8509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4161731" y="8686358"/>
            <a:ext cx="1602558" cy="265150"/>
          </a:xfrm>
          <a:custGeom>
            <a:avLst/>
            <a:gdLst/>
            <a:ahLst/>
            <a:cxnLst/>
            <a:rect l="l" t="t" r="r" b="b"/>
            <a:pathLst>
              <a:path w="1602558" h="265150">
                <a:moveTo>
                  <a:pt x="0" y="0"/>
                </a:moveTo>
                <a:lnTo>
                  <a:pt x="1602558" y="0"/>
                </a:lnTo>
                <a:lnTo>
                  <a:pt x="1602558" y="265151"/>
                </a:lnTo>
                <a:lnTo>
                  <a:pt x="0" y="2651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PH"/>
          </a:p>
        </p:txBody>
      </p:sp>
      <p:sp>
        <p:nvSpPr>
          <p:cNvPr id="11" name="TextBox 11"/>
          <p:cNvSpPr txBox="1"/>
          <p:nvPr/>
        </p:nvSpPr>
        <p:spPr>
          <a:xfrm>
            <a:off x="838200" y="641541"/>
            <a:ext cx="15621000" cy="8309967"/>
          </a:xfrm>
          <a:prstGeom prst="rect">
            <a:avLst/>
          </a:prstGeom>
        </p:spPr>
        <p:txBody>
          <a:bodyPr wrap="square" lIns="0" tIns="0" rIns="0" bIns="0" rtlCol="0" anchor="t">
            <a:spAutoFit/>
          </a:bodyPr>
          <a:lstStyle/>
          <a:p>
            <a:pPr algn="just"/>
            <a:r>
              <a:rPr lang="en-US" sz="6000" dirty="0">
                <a:solidFill>
                  <a:srgbClr val="FF914D"/>
                </a:solidFill>
                <a:latin typeface="Arimo"/>
                <a:ea typeface="Arimo"/>
                <a:cs typeface="Arimo"/>
                <a:sym typeface="Arimo"/>
              </a:rPr>
              <a:t>🔹 Constructivism </a:t>
            </a:r>
            <a:r>
              <a:rPr lang="en-US" sz="6000" b="1" dirty="0">
                <a:solidFill>
                  <a:schemeClr val="bg1"/>
                </a:solidFill>
                <a:latin typeface="Arimo"/>
                <a:ea typeface="Arimo"/>
                <a:cs typeface="Arimo"/>
                <a:sym typeface="Arimo"/>
              </a:rPr>
              <a:t>Says politics is shaped by ideas, culture, values, and identities (not just power or money).Countries act based on what they believe is right or normal, not only on interests.</a:t>
            </a:r>
          </a:p>
          <a:p>
            <a:pPr algn="just"/>
            <a:endParaRPr lang="en-US" sz="6000" b="1" dirty="0">
              <a:solidFill>
                <a:schemeClr val="bg1"/>
              </a:solidFill>
              <a:latin typeface="Arimo"/>
              <a:ea typeface="Arimo"/>
              <a:cs typeface="Arimo"/>
              <a:sym typeface="Arimo"/>
            </a:endParaRPr>
          </a:p>
          <a:p>
            <a:pPr algn="just"/>
            <a:r>
              <a:rPr lang="en-US" sz="6000" b="1" dirty="0">
                <a:solidFill>
                  <a:srgbClr val="FFFF00"/>
                </a:solidFill>
                <a:latin typeface="Arimo"/>
                <a:ea typeface="Arimo"/>
                <a:cs typeface="Arimo"/>
                <a:sym typeface="Arimo"/>
              </a:rPr>
              <a:t>Example: </a:t>
            </a:r>
            <a:r>
              <a:rPr lang="en-US" sz="6000" b="1" dirty="0">
                <a:solidFill>
                  <a:schemeClr val="bg1"/>
                </a:solidFill>
                <a:latin typeface="Arimo"/>
                <a:ea typeface="Arimo"/>
                <a:cs typeface="Arimo"/>
                <a:sym typeface="Arimo"/>
              </a:rPr>
              <a:t>Many countries refuse to use nuclear weapons, not just because of power, but because it’s seen as morally wrong.</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ACA"/>
        </a:solidFill>
        <a:effectLst/>
      </p:bgPr>
    </p:bg>
    <p:spTree>
      <p:nvGrpSpPr>
        <p:cNvPr id="1" name="">
          <a:extLst>
            <a:ext uri="{FF2B5EF4-FFF2-40B4-BE49-F238E27FC236}">
              <a16:creationId xmlns:a16="http://schemas.microsoft.com/office/drawing/2014/main" id="{78647AE9-000E-B2BA-90A9-C158B181324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2E573B9-2426-452F-118C-44637C0BF203}"/>
              </a:ext>
            </a:extLst>
          </p:cNvPr>
          <p:cNvGrpSpPr/>
          <p:nvPr/>
        </p:nvGrpSpPr>
        <p:grpSpPr>
          <a:xfrm>
            <a:off x="-653589" y="-468498"/>
            <a:ext cx="18941589" cy="11223997"/>
            <a:chOff x="0" y="0"/>
            <a:chExt cx="4988731" cy="2956114"/>
          </a:xfrm>
        </p:grpSpPr>
        <p:sp>
          <p:nvSpPr>
            <p:cNvPr id="3" name="Freeform 3">
              <a:extLst>
                <a:ext uri="{FF2B5EF4-FFF2-40B4-BE49-F238E27FC236}">
                  <a16:creationId xmlns:a16="http://schemas.microsoft.com/office/drawing/2014/main" id="{D829A60F-762E-2DEA-DA0F-895B10981FB1}"/>
                </a:ext>
              </a:extLst>
            </p:cNvPr>
            <p:cNvSpPr/>
            <p:nvPr/>
          </p:nvSpPr>
          <p:spPr>
            <a:xfrm>
              <a:off x="0" y="0"/>
              <a:ext cx="4988731" cy="2956115"/>
            </a:xfrm>
            <a:custGeom>
              <a:avLst/>
              <a:gdLst/>
              <a:ahLst/>
              <a:cxnLst/>
              <a:rect l="l" t="t" r="r" b="b"/>
              <a:pathLst>
                <a:path w="4988731" h="2956115">
                  <a:moveTo>
                    <a:pt x="0" y="0"/>
                  </a:moveTo>
                  <a:lnTo>
                    <a:pt x="4988731" y="0"/>
                  </a:lnTo>
                  <a:lnTo>
                    <a:pt x="4988731" y="2956115"/>
                  </a:lnTo>
                  <a:lnTo>
                    <a:pt x="0" y="2956115"/>
                  </a:lnTo>
                  <a:close/>
                </a:path>
              </a:pathLst>
            </a:custGeom>
            <a:solidFill>
              <a:srgbClr val="30531D"/>
            </a:solidFill>
          </p:spPr>
          <p:txBody>
            <a:bodyPr/>
            <a:lstStyle/>
            <a:p>
              <a:endParaRPr lang="en-PH"/>
            </a:p>
          </p:txBody>
        </p:sp>
        <p:sp>
          <p:nvSpPr>
            <p:cNvPr id="4" name="TextBox 4">
              <a:extLst>
                <a:ext uri="{FF2B5EF4-FFF2-40B4-BE49-F238E27FC236}">
                  <a16:creationId xmlns:a16="http://schemas.microsoft.com/office/drawing/2014/main" id="{4C124DE1-730E-EF58-AFA3-407CA7DA6C5B}"/>
                </a:ext>
              </a:extLst>
            </p:cNvPr>
            <p:cNvSpPr txBox="1"/>
            <p:nvPr/>
          </p:nvSpPr>
          <p:spPr>
            <a:xfrm>
              <a:off x="0" y="-38100"/>
              <a:ext cx="4988731" cy="2994214"/>
            </a:xfrm>
            <a:prstGeom prst="rect">
              <a:avLst/>
            </a:prstGeom>
          </p:spPr>
          <p:txBody>
            <a:bodyPr lIns="50800" tIns="50800" rIns="50800" bIns="50800" rtlCol="0" anchor="ctr"/>
            <a:lstStyle/>
            <a:p>
              <a:pPr algn="ctr">
                <a:lnSpc>
                  <a:spcPts val="2659"/>
                </a:lnSpc>
              </a:pPr>
              <a:endParaRPr/>
            </a:p>
          </p:txBody>
        </p:sp>
      </p:grpSp>
      <p:sp>
        <p:nvSpPr>
          <p:cNvPr id="5" name="Freeform 5">
            <a:extLst>
              <a:ext uri="{FF2B5EF4-FFF2-40B4-BE49-F238E27FC236}">
                <a16:creationId xmlns:a16="http://schemas.microsoft.com/office/drawing/2014/main" id="{89C0755D-C9D4-968C-8586-9807A85456C8}"/>
              </a:ext>
            </a:extLst>
          </p:cNvPr>
          <p:cNvSpPr/>
          <p:nvPr/>
        </p:nvSpPr>
        <p:spPr>
          <a:xfrm>
            <a:off x="13638709" y="1119997"/>
            <a:ext cx="2234616" cy="2314574"/>
          </a:xfrm>
          <a:custGeom>
            <a:avLst/>
            <a:gdLst/>
            <a:ahLst/>
            <a:cxnLst/>
            <a:rect l="l" t="t" r="r" b="b"/>
            <a:pathLst>
              <a:path w="2234616" h="2314574">
                <a:moveTo>
                  <a:pt x="0" y="0"/>
                </a:moveTo>
                <a:lnTo>
                  <a:pt x="2234616" y="0"/>
                </a:lnTo>
                <a:lnTo>
                  <a:pt x="2234616" y="2314574"/>
                </a:lnTo>
                <a:lnTo>
                  <a:pt x="0" y="23145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sp>
        <p:nvSpPr>
          <p:cNvPr id="6" name="Freeform 6">
            <a:extLst>
              <a:ext uri="{FF2B5EF4-FFF2-40B4-BE49-F238E27FC236}">
                <a16:creationId xmlns:a16="http://schemas.microsoft.com/office/drawing/2014/main" id="{910BA5E9-63E5-A224-D3E3-4A9FC96A70DC}"/>
              </a:ext>
            </a:extLst>
          </p:cNvPr>
          <p:cNvSpPr/>
          <p:nvPr/>
        </p:nvSpPr>
        <p:spPr>
          <a:xfrm flipH="1">
            <a:off x="15620999" y="-468498"/>
            <a:ext cx="2636936" cy="4552440"/>
          </a:xfrm>
          <a:custGeom>
            <a:avLst/>
            <a:gdLst/>
            <a:ahLst/>
            <a:cxnLst/>
            <a:rect l="l" t="t" r="r" b="b"/>
            <a:pathLst>
              <a:path w="4769223" h="4552440">
                <a:moveTo>
                  <a:pt x="4769222" y="0"/>
                </a:moveTo>
                <a:lnTo>
                  <a:pt x="0" y="0"/>
                </a:lnTo>
                <a:lnTo>
                  <a:pt x="0" y="4552439"/>
                </a:lnTo>
                <a:lnTo>
                  <a:pt x="4769222" y="4552439"/>
                </a:lnTo>
                <a:lnTo>
                  <a:pt x="4769222" y="0"/>
                </a:lnTo>
                <a:close/>
              </a:path>
            </a:pathLst>
          </a:custGeom>
          <a:blipFill>
            <a:blip r:embed="rId4"/>
            <a:stretch>
              <a:fillRect/>
            </a:stretch>
          </a:blipFill>
        </p:spPr>
        <p:txBody>
          <a:bodyPr/>
          <a:lstStyle/>
          <a:p>
            <a:endParaRPr lang="en-PH"/>
          </a:p>
        </p:txBody>
      </p:sp>
      <p:grpSp>
        <p:nvGrpSpPr>
          <p:cNvPr id="7" name="Group 7">
            <a:extLst>
              <a:ext uri="{FF2B5EF4-FFF2-40B4-BE49-F238E27FC236}">
                <a16:creationId xmlns:a16="http://schemas.microsoft.com/office/drawing/2014/main" id="{C9F152C0-4492-4CEA-1FBE-14158B990CCF}"/>
              </a:ext>
            </a:extLst>
          </p:cNvPr>
          <p:cNvGrpSpPr/>
          <p:nvPr/>
        </p:nvGrpSpPr>
        <p:grpSpPr>
          <a:xfrm>
            <a:off x="-588583" y="9484909"/>
            <a:ext cx="18876583" cy="1253719"/>
            <a:chOff x="0" y="0"/>
            <a:chExt cx="5126628" cy="812800"/>
          </a:xfrm>
        </p:grpSpPr>
        <p:sp>
          <p:nvSpPr>
            <p:cNvPr id="8" name="Freeform 8">
              <a:extLst>
                <a:ext uri="{FF2B5EF4-FFF2-40B4-BE49-F238E27FC236}">
                  <a16:creationId xmlns:a16="http://schemas.microsoft.com/office/drawing/2014/main" id="{091E7CD3-BA68-01AB-393F-C2B0EE747077}"/>
                </a:ext>
              </a:extLst>
            </p:cNvPr>
            <p:cNvSpPr/>
            <p:nvPr/>
          </p:nvSpPr>
          <p:spPr>
            <a:xfrm>
              <a:off x="0" y="0"/>
              <a:ext cx="5126628" cy="812800"/>
            </a:xfrm>
            <a:custGeom>
              <a:avLst/>
              <a:gdLst/>
              <a:ahLst/>
              <a:cxnLst/>
              <a:rect l="l" t="t" r="r" b="b"/>
              <a:pathLst>
                <a:path w="5126628" h="812800">
                  <a:moveTo>
                    <a:pt x="0" y="0"/>
                  </a:moveTo>
                  <a:lnTo>
                    <a:pt x="5126628" y="0"/>
                  </a:lnTo>
                  <a:lnTo>
                    <a:pt x="5126628" y="812800"/>
                  </a:lnTo>
                  <a:lnTo>
                    <a:pt x="0" y="812800"/>
                  </a:lnTo>
                  <a:close/>
                </a:path>
              </a:pathLst>
            </a:custGeom>
            <a:solidFill>
              <a:srgbClr val="88824D"/>
            </a:solidFill>
          </p:spPr>
          <p:txBody>
            <a:bodyPr/>
            <a:lstStyle/>
            <a:p>
              <a:endParaRPr lang="en-PH"/>
            </a:p>
          </p:txBody>
        </p:sp>
        <p:sp>
          <p:nvSpPr>
            <p:cNvPr id="9" name="TextBox 9">
              <a:extLst>
                <a:ext uri="{FF2B5EF4-FFF2-40B4-BE49-F238E27FC236}">
                  <a16:creationId xmlns:a16="http://schemas.microsoft.com/office/drawing/2014/main" id="{FB1E4FC1-CA3C-2A31-2748-4804124AD8FE}"/>
                </a:ext>
              </a:extLst>
            </p:cNvPr>
            <p:cNvSpPr txBox="1"/>
            <p:nvPr/>
          </p:nvSpPr>
          <p:spPr>
            <a:xfrm>
              <a:off x="0" y="-38100"/>
              <a:ext cx="5126628" cy="850900"/>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40420A19-987C-D043-F88E-519E7C0B5BB7}"/>
              </a:ext>
            </a:extLst>
          </p:cNvPr>
          <p:cNvSpPr/>
          <p:nvPr/>
        </p:nvSpPr>
        <p:spPr>
          <a:xfrm>
            <a:off x="14161731" y="8686358"/>
            <a:ext cx="1602558" cy="265150"/>
          </a:xfrm>
          <a:custGeom>
            <a:avLst/>
            <a:gdLst/>
            <a:ahLst/>
            <a:cxnLst/>
            <a:rect l="l" t="t" r="r" b="b"/>
            <a:pathLst>
              <a:path w="1602558" h="265150">
                <a:moveTo>
                  <a:pt x="0" y="0"/>
                </a:moveTo>
                <a:lnTo>
                  <a:pt x="1602558" y="0"/>
                </a:lnTo>
                <a:lnTo>
                  <a:pt x="1602558" y="265151"/>
                </a:lnTo>
                <a:lnTo>
                  <a:pt x="0" y="2651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PH"/>
          </a:p>
        </p:txBody>
      </p:sp>
      <p:sp>
        <p:nvSpPr>
          <p:cNvPr id="11" name="TextBox 11">
            <a:extLst>
              <a:ext uri="{FF2B5EF4-FFF2-40B4-BE49-F238E27FC236}">
                <a16:creationId xmlns:a16="http://schemas.microsoft.com/office/drawing/2014/main" id="{29251265-9516-257F-29B9-666DDC893C0C}"/>
              </a:ext>
            </a:extLst>
          </p:cNvPr>
          <p:cNvSpPr txBox="1"/>
          <p:nvPr/>
        </p:nvSpPr>
        <p:spPr>
          <a:xfrm>
            <a:off x="304800" y="114300"/>
            <a:ext cx="17068800" cy="9048631"/>
          </a:xfrm>
          <a:prstGeom prst="rect">
            <a:avLst/>
          </a:prstGeom>
        </p:spPr>
        <p:txBody>
          <a:bodyPr wrap="square" lIns="0" tIns="0" rIns="0" bIns="0" rtlCol="0" anchor="t">
            <a:spAutoFit/>
          </a:bodyPr>
          <a:lstStyle/>
          <a:p>
            <a:pPr algn="just"/>
            <a:r>
              <a:rPr lang="en-US" sz="6000" dirty="0">
                <a:solidFill>
                  <a:srgbClr val="FFFF00"/>
                </a:solidFill>
                <a:highlight>
                  <a:srgbClr val="0000FF"/>
                </a:highlight>
                <a:latin typeface="Arimo"/>
                <a:ea typeface="Arimo"/>
                <a:cs typeface="Arimo"/>
                <a:sym typeface="Arimo"/>
              </a:rPr>
              <a:t>Abortion</a:t>
            </a:r>
          </a:p>
          <a:p>
            <a:pPr algn="just"/>
            <a:r>
              <a:rPr lang="en-US" sz="4400" dirty="0">
                <a:solidFill>
                  <a:srgbClr val="FFFF00"/>
                </a:solidFill>
                <a:latin typeface="Arimo"/>
                <a:ea typeface="Arimo"/>
                <a:cs typeface="Arimo"/>
                <a:sym typeface="Arimo"/>
              </a:rPr>
              <a:t>Liberalism view:</a:t>
            </a:r>
          </a:p>
          <a:p>
            <a:pPr algn="just"/>
            <a:r>
              <a:rPr lang="en-US" sz="4000" dirty="0">
                <a:solidFill>
                  <a:schemeClr val="bg1"/>
                </a:solidFill>
                <a:latin typeface="Arimo"/>
                <a:ea typeface="Arimo"/>
                <a:cs typeface="Arimo"/>
                <a:sym typeface="Arimo"/>
              </a:rPr>
              <a:t>Focuses on individual rights and freedoms.</a:t>
            </a:r>
          </a:p>
          <a:p>
            <a:pPr algn="just"/>
            <a:r>
              <a:rPr lang="en-US" sz="4000" dirty="0">
                <a:solidFill>
                  <a:schemeClr val="bg1"/>
                </a:solidFill>
                <a:highlight>
                  <a:srgbClr val="0000FF"/>
                </a:highlight>
                <a:latin typeface="Arimo"/>
                <a:ea typeface="Arimo"/>
                <a:cs typeface="Arimo"/>
                <a:sym typeface="Arimo"/>
              </a:rPr>
              <a:t>Example: </a:t>
            </a:r>
            <a:r>
              <a:rPr lang="en-US" sz="4000" dirty="0">
                <a:solidFill>
                  <a:schemeClr val="bg1"/>
                </a:solidFill>
                <a:latin typeface="Arimo"/>
                <a:ea typeface="Arimo"/>
                <a:cs typeface="Arimo"/>
                <a:sym typeface="Arimo"/>
              </a:rPr>
              <a:t>A liberalist would argue that women should have the freedom to choose whether to continue a pregnancy.</a:t>
            </a:r>
          </a:p>
          <a:p>
            <a:pPr algn="just"/>
            <a:r>
              <a:rPr lang="en-US" sz="4000" dirty="0">
                <a:solidFill>
                  <a:schemeClr val="bg1"/>
                </a:solidFill>
                <a:latin typeface="Arimo"/>
                <a:ea typeface="Arimo"/>
                <a:cs typeface="Arimo"/>
                <a:sym typeface="Arimo"/>
              </a:rPr>
              <a:t>Law and institutions (like courts or health systems) should protect this right.</a:t>
            </a:r>
          </a:p>
          <a:p>
            <a:pPr algn="just"/>
            <a:endParaRPr lang="en-US" sz="4000" dirty="0">
              <a:solidFill>
                <a:schemeClr val="bg1"/>
              </a:solidFill>
              <a:latin typeface="Arimo"/>
              <a:ea typeface="Arimo"/>
              <a:cs typeface="Arimo"/>
              <a:sym typeface="Arimo"/>
            </a:endParaRPr>
          </a:p>
          <a:p>
            <a:pPr algn="just"/>
            <a:r>
              <a:rPr lang="en-US" sz="4400" dirty="0">
                <a:solidFill>
                  <a:srgbClr val="FFFF00"/>
                </a:solidFill>
                <a:latin typeface="Arimo"/>
                <a:ea typeface="Arimo"/>
                <a:cs typeface="Arimo"/>
                <a:sym typeface="Arimo"/>
              </a:rPr>
              <a:t>Constructivism view:</a:t>
            </a:r>
          </a:p>
          <a:p>
            <a:pPr algn="just"/>
            <a:r>
              <a:rPr lang="en-US" sz="4000" dirty="0">
                <a:solidFill>
                  <a:schemeClr val="bg1"/>
                </a:solidFill>
                <a:latin typeface="Arimo"/>
                <a:ea typeface="Arimo"/>
                <a:cs typeface="Arimo"/>
                <a:sym typeface="Arimo"/>
              </a:rPr>
              <a:t>Focuses on social norms, culture, and beliefs.</a:t>
            </a:r>
          </a:p>
          <a:p>
            <a:pPr algn="just"/>
            <a:r>
              <a:rPr lang="en-US" sz="4000" dirty="0">
                <a:solidFill>
                  <a:schemeClr val="bg1"/>
                </a:solidFill>
                <a:highlight>
                  <a:srgbClr val="0000FF"/>
                </a:highlight>
                <a:latin typeface="Arimo"/>
                <a:ea typeface="Arimo"/>
                <a:cs typeface="Arimo"/>
                <a:sym typeface="Arimo"/>
              </a:rPr>
              <a:t>Example: </a:t>
            </a:r>
            <a:r>
              <a:rPr lang="en-US" sz="4000" dirty="0">
                <a:solidFill>
                  <a:schemeClr val="bg1"/>
                </a:solidFill>
                <a:latin typeface="Arimo"/>
                <a:ea typeface="Arimo"/>
                <a:cs typeface="Arimo"/>
                <a:sym typeface="Arimo"/>
              </a:rPr>
              <a:t>In some countries, abortion is accepted because society sees it as part of women’s rights.</a:t>
            </a:r>
          </a:p>
          <a:p>
            <a:pPr algn="just"/>
            <a:r>
              <a:rPr lang="en-US" sz="4000" dirty="0">
                <a:solidFill>
                  <a:schemeClr val="bg1"/>
                </a:solidFill>
                <a:latin typeface="Arimo"/>
                <a:ea typeface="Arimo"/>
                <a:cs typeface="Arimo"/>
                <a:sym typeface="Arimo"/>
              </a:rPr>
              <a:t>In other countries, it is banned because culture or religion considers it morally wrong.→ Whether abortion is legal or not depends on the shared beliefs of that society.</a:t>
            </a:r>
          </a:p>
        </p:txBody>
      </p:sp>
    </p:spTree>
    <p:extLst>
      <p:ext uri="{BB962C8B-B14F-4D97-AF65-F5344CB8AC3E}">
        <p14:creationId xmlns:p14="http://schemas.microsoft.com/office/powerpoint/2010/main" val="42178722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ACA"/>
        </a:solidFill>
        <a:effectLst/>
      </p:bgPr>
    </p:bg>
    <p:spTree>
      <p:nvGrpSpPr>
        <p:cNvPr id="1" name="">
          <a:extLst>
            <a:ext uri="{FF2B5EF4-FFF2-40B4-BE49-F238E27FC236}">
              <a16:creationId xmlns:a16="http://schemas.microsoft.com/office/drawing/2014/main" id="{2979916B-04F5-D78D-E9F4-43B97A354B4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66C7F71-E4AE-1EEC-BFED-1CB8A291DA5D}"/>
              </a:ext>
            </a:extLst>
          </p:cNvPr>
          <p:cNvGrpSpPr/>
          <p:nvPr/>
        </p:nvGrpSpPr>
        <p:grpSpPr>
          <a:xfrm>
            <a:off x="-636118" y="19050"/>
            <a:ext cx="18941589" cy="11223997"/>
            <a:chOff x="0" y="0"/>
            <a:chExt cx="4988731" cy="2956114"/>
          </a:xfrm>
        </p:grpSpPr>
        <p:sp>
          <p:nvSpPr>
            <p:cNvPr id="3" name="Freeform 3">
              <a:extLst>
                <a:ext uri="{FF2B5EF4-FFF2-40B4-BE49-F238E27FC236}">
                  <a16:creationId xmlns:a16="http://schemas.microsoft.com/office/drawing/2014/main" id="{BDE96CC8-1F36-4CFB-3D93-0F433199AA78}"/>
                </a:ext>
              </a:extLst>
            </p:cNvPr>
            <p:cNvSpPr/>
            <p:nvPr/>
          </p:nvSpPr>
          <p:spPr>
            <a:xfrm>
              <a:off x="0" y="0"/>
              <a:ext cx="4988731" cy="2956115"/>
            </a:xfrm>
            <a:custGeom>
              <a:avLst/>
              <a:gdLst/>
              <a:ahLst/>
              <a:cxnLst/>
              <a:rect l="l" t="t" r="r" b="b"/>
              <a:pathLst>
                <a:path w="4988731" h="2956115">
                  <a:moveTo>
                    <a:pt x="0" y="0"/>
                  </a:moveTo>
                  <a:lnTo>
                    <a:pt x="4988731" y="0"/>
                  </a:lnTo>
                  <a:lnTo>
                    <a:pt x="4988731" y="2956115"/>
                  </a:lnTo>
                  <a:lnTo>
                    <a:pt x="0" y="2956115"/>
                  </a:lnTo>
                  <a:close/>
                </a:path>
              </a:pathLst>
            </a:custGeom>
            <a:solidFill>
              <a:srgbClr val="30531D"/>
            </a:solidFill>
          </p:spPr>
          <p:txBody>
            <a:bodyPr/>
            <a:lstStyle/>
            <a:p>
              <a:endParaRPr lang="en-PH"/>
            </a:p>
          </p:txBody>
        </p:sp>
        <p:sp>
          <p:nvSpPr>
            <p:cNvPr id="4" name="TextBox 4">
              <a:extLst>
                <a:ext uri="{FF2B5EF4-FFF2-40B4-BE49-F238E27FC236}">
                  <a16:creationId xmlns:a16="http://schemas.microsoft.com/office/drawing/2014/main" id="{84E25586-CC3A-6F89-DD35-EF5537822340}"/>
                </a:ext>
              </a:extLst>
            </p:cNvPr>
            <p:cNvSpPr txBox="1"/>
            <p:nvPr/>
          </p:nvSpPr>
          <p:spPr>
            <a:xfrm>
              <a:off x="0" y="-38100"/>
              <a:ext cx="4988731" cy="2994214"/>
            </a:xfrm>
            <a:prstGeom prst="rect">
              <a:avLst/>
            </a:prstGeom>
          </p:spPr>
          <p:txBody>
            <a:bodyPr lIns="50800" tIns="50800" rIns="50800" bIns="50800" rtlCol="0" anchor="ctr"/>
            <a:lstStyle/>
            <a:p>
              <a:pPr algn="ctr">
                <a:lnSpc>
                  <a:spcPts val="2659"/>
                </a:lnSpc>
              </a:pPr>
              <a:endParaRPr/>
            </a:p>
          </p:txBody>
        </p:sp>
      </p:grpSp>
      <p:sp>
        <p:nvSpPr>
          <p:cNvPr id="5" name="Freeform 5">
            <a:extLst>
              <a:ext uri="{FF2B5EF4-FFF2-40B4-BE49-F238E27FC236}">
                <a16:creationId xmlns:a16="http://schemas.microsoft.com/office/drawing/2014/main" id="{C20849FE-DC25-A222-60F1-057C1C842751}"/>
              </a:ext>
            </a:extLst>
          </p:cNvPr>
          <p:cNvSpPr/>
          <p:nvPr/>
        </p:nvSpPr>
        <p:spPr>
          <a:xfrm>
            <a:off x="13638709" y="1119997"/>
            <a:ext cx="2234616" cy="2314574"/>
          </a:xfrm>
          <a:custGeom>
            <a:avLst/>
            <a:gdLst/>
            <a:ahLst/>
            <a:cxnLst/>
            <a:rect l="l" t="t" r="r" b="b"/>
            <a:pathLst>
              <a:path w="2234616" h="2314574">
                <a:moveTo>
                  <a:pt x="0" y="0"/>
                </a:moveTo>
                <a:lnTo>
                  <a:pt x="2234616" y="0"/>
                </a:lnTo>
                <a:lnTo>
                  <a:pt x="2234616" y="2314574"/>
                </a:lnTo>
                <a:lnTo>
                  <a:pt x="0" y="23145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grpSp>
        <p:nvGrpSpPr>
          <p:cNvPr id="7" name="Group 7">
            <a:extLst>
              <a:ext uri="{FF2B5EF4-FFF2-40B4-BE49-F238E27FC236}">
                <a16:creationId xmlns:a16="http://schemas.microsoft.com/office/drawing/2014/main" id="{4B99A023-008C-37FE-A53E-CE0A529E2C12}"/>
              </a:ext>
            </a:extLst>
          </p:cNvPr>
          <p:cNvGrpSpPr/>
          <p:nvPr/>
        </p:nvGrpSpPr>
        <p:grpSpPr>
          <a:xfrm>
            <a:off x="-681282" y="10430163"/>
            <a:ext cx="18846518" cy="811399"/>
            <a:chOff x="0" y="0"/>
            <a:chExt cx="5126628" cy="812800"/>
          </a:xfrm>
        </p:grpSpPr>
        <p:sp>
          <p:nvSpPr>
            <p:cNvPr id="8" name="Freeform 8">
              <a:extLst>
                <a:ext uri="{FF2B5EF4-FFF2-40B4-BE49-F238E27FC236}">
                  <a16:creationId xmlns:a16="http://schemas.microsoft.com/office/drawing/2014/main" id="{94112B01-F1E9-0E05-8378-A4010E6BA048}"/>
                </a:ext>
              </a:extLst>
            </p:cNvPr>
            <p:cNvSpPr/>
            <p:nvPr/>
          </p:nvSpPr>
          <p:spPr>
            <a:xfrm>
              <a:off x="0" y="0"/>
              <a:ext cx="5126628" cy="812800"/>
            </a:xfrm>
            <a:custGeom>
              <a:avLst/>
              <a:gdLst/>
              <a:ahLst/>
              <a:cxnLst/>
              <a:rect l="l" t="t" r="r" b="b"/>
              <a:pathLst>
                <a:path w="5126628" h="812800">
                  <a:moveTo>
                    <a:pt x="0" y="0"/>
                  </a:moveTo>
                  <a:lnTo>
                    <a:pt x="5126628" y="0"/>
                  </a:lnTo>
                  <a:lnTo>
                    <a:pt x="5126628" y="812800"/>
                  </a:lnTo>
                  <a:lnTo>
                    <a:pt x="0" y="812800"/>
                  </a:lnTo>
                  <a:close/>
                </a:path>
              </a:pathLst>
            </a:custGeom>
            <a:solidFill>
              <a:srgbClr val="88824D"/>
            </a:solidFill>
          </p:spPr>
          <p:txBody>
            <a:bodyPr/>
            <a:lstStyle/>
            <a:p>
              <a:endParaRPr lang="en-PH"/>
            </a:p>
          </p:txBody>
        </p:sp>
        <p:sp>
          <p:nvSpPr>
            <p:cNvPr id="9" name="TextBox 9">
              <a:extLst>
                <a:ext uri="{FF2B5EF4-FFF2-40B4-BE49-F238E27FC236}">
                  <a16:creationId xmlns:a16="http://schemas.microsoft.com/office/drawing/2014/main" id="{787DB95D-9811-A2D5-D702-31229C7C755E}"/>
                </a:ext>
              </a:extLst>
            </p:cNvPr>
            <p:cNvSpPr txBox="1"/>
            <p:nvPr/>
          </p:nvSpPr>
          <p:spPr>
            <a:xfrm>
              <a:off x="0" y="-38100"/>
              <a:ext cx="5126628" cy="850900"/>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60C27BB8-7670-BB74-6CD2-BB1AC9D321C4}"/>
              </a:ext>
            </a:extLst>
          </p:cNvPr>
          <p:cNvSpPr/>
          <p:nvPr/>
        </p:nvSpPr>
        <p:spPr>
          <a:xfrm>
            <a:off x="14161731" y="8686358"/>
            <a:ext cx="1602558" cy="265150"/>
          </a:xfrm>
          <a:custGeom>
            <a:avLst/>
            <a:gdLst/>
            <a:ahLst/>
            <a:cxnLst/>
            <a:rect l="l" t="t" r="r" b="b"/>
            <a:pathLst>
              <a:path w="1602558" h="265150">
                <a:moveTo>
                  <a:pt x="0" y="0"/>
                </a:moveTo>
                <a:lnTo>
                  <a:pt x="1602558" y="0"/>
                </a:lnTo>
                <a:lnTo>
                  <a:pt x="1602558" y="265151"/>
                </a:lnTo>
                <a:lnTo>
                  <a:pt x="0" y="2651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6" name="Rectangle 5">
            <a:extLst>
              <a:ext uri="{FF2B5EF4-FFF2-40B4-BE49-F238E27FC236}">
                <a16:creationId xmlns:a16="http://schemas.microsoft.com/office/drawing/2014/main" id="{3C49966B-C455-2ED8-7B6E-5B8DF14F7AE2}"/>
              </a:ext>
            </a:extLst>
          </p:cNvPr>
          <p:cNvSpPr/>
          <p:nvPr/>
        </p:nvSpPr>
        <p:spPr>
          <a:xfrm>
            <a:off x="1752600" y="2650386"/>
            <a:ext cx="13773322" cy="3770263"/>
          </a:xfrm>
          <a:prstGeom prst="rect">
            <a:avLst/>
          </a:prstGeom>
          <a:noFill/>
        </p:spPr>
        <p:txBody>
          <a:bodyPr wrap="none" lIns="91440" tIns="45720" rIns="91440" bIns="45720">
            <a:spAutoFit/>
          </a:bodyPr>
          <a:lstStyle/>
          <a:p>
            <a:pPr algn="ctr"/>
            <a:r>
              <a:rPr lang="en-US" sz="23900" b="1" cap="none" spc="0" dirty="0">
                <a:ln w="6600">
                  <a:solidFill>
                    <a:schemeClr val="accent2"/>
                  </a:solidFill>
                  <a:prstDash val="solid"/>
                </a:ln>
                <a:solidFill>
                  <a:srgbClr val="FFFFFF"/>
                </a:solidFill>
                <a:effectLst>
                  <a:outerShdw dist="38100" dir="2700000" algn="tl" rotWithShape="0">
                    <a:schemeClr val="accent2"/>
                  </a:outerShdw>
                </a:effectLst>
              </a:rPr>
              <a:t>QUIZ TIME</a:t>
            </a:r>
          </a:p>
        </p:txBody>
      </p:sp>
    </p:spTree>
    <p:extLst>
      <p:ext uri="{BB962C8B-B14F-4D97-AF65-F5344CB8AC3E}">
        <p14:creationId xmlns:p14="http://schemas.microsoft.com/office/powerpoint/2010/main" val="17183374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ACA"/>
        </a:solidFill>
        <a:effectLst/>
      </p:bgPr>
    </p:bg>
    <p:spTree>
      <p:nvGrpSpPr>
        <p:cNvPr id="1" name="">
          <a:extLst>
            <a:ext uri="{FF2B5EF4-FFF2-40B4-BE49-F238E27FC236}">
              <a16:creationId xmlns:a16="http://schemas.microsoft.com/office/drawing/2014/main" id="{C6965F42-87D7-B80B-2B47-A6AA753C0AF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283BE35-DB48-27FC-07EF-F21417727E02}"/>
              </a:ext>
            </a:extLst>
          </p:cNvPr>
          <p:cNvGrpSpPr/>
          <p:nvPr/>
        </p:nvGrpSpPr>
        <p:grpSpPr>
          <a:xfrm>
            <a:off x="-636118" y="19050"/>
            <a:ext cx="18941589" cy="11223997"/>
            <a:chOff x="0" y="0"/>
            <a:chExt cx="4988731" cy="2956114"/>
          </a:xfrm>
        </p:grpSpPr>
        <p:sp>
          <p:nvSpPr>
            <p:cNvPr id="3" name="Freeform 3">
              <a:extLst>
                <a:ext uri="{FF2B5EF4-FFF2-40B4-BE49-F238E27FC236}">
                  <a16:creationId xmlns:a16="http://schemas.microsoft.com/office/drawing/2014/main" id="{99E30450-B0D1-AEEC-A6DA-6F06B50379DB}"/>
                </a:ext>
              </a:extLst>
            </p:cNvPr>
            <p:cNvSpPr/>
            <p:nvPr/>
          </p:nvSpPr>
          <p:spPr>
            <a:xfrm>
              <a:off x="0" y="0"/>
              <a:ext cx="4988731" cy="2956115"/>
            </a:xfrm>
            <a:custGeom>
              <a:avLst/>
              <a:gdLst/>
              <a:ahLst/>
              <a:cxnLst/>
              <a:rect l="l" t="t" r="r" b="b"/>
              <a:pathLst>
                <a:path w="4988731" h="2956115">
                  <a:moveTo>
                    <a:pt x="0" y="0"/>
                  </a:moveTo>
                  <a:lnTo>
                    <a:pt x="4988731" y="0"/>
                  </a:lnTo>
                  <a:lnTo>
                    <a:pt x="4988731" y="2956115"/>
                  </a:lnTo>
                  <a:lnTo>
                    <a:pt x="0" y="2956115"/>
                  </a:lnTo>
                  <a:close/>
                </a:path>
              </a:pathLst>
            </a:custGeom>
            <a:solidFill>
              <a:srgbClr val="30531D"/>
            </a:solidFill>
          </p:spPr>
          <p:txBody>
            <a:bodyPr/>
            <a:lstStyle/>
            <a:p>
              <a:endParaRPr lang="en-PH"/>
            </a:p>
          </p:txBody>
        </p:sp>
        <p:sp>
          <p:nvSpPr>
            <p:cNvPr id="4" name="TextBox 4">
              <a:extLst>
                <a:ext uri="{FF2B5EF4-FFF2-40B4-BE49-F238E27FC236}">
                  <a16:creationId xmlns:a16="http://schemas.microsoft.com/office/drawing/2014/main" id="{D560469C-0182-3884-38DB-E3FC5E196E93}"/>
                </a:ext>
              </a:extLst>
            </p:cNvPr>
            <p:cNvSpPr txBox="1"/>
            <p:nvPr/>
          </p:nvSpPr>
          <p:spPr>
            <a:xfrm>
              <a:off x="0" y="-38100"/>
              <a:ext cx="4988731" cy="2994214"/>
            </a:xfrm>
            <a:prstGeom prst="rect">
              <a:avLst/>
            </a:prstGeom>
          </p:spPr>
          <p:txBody>
            <a:bodyPr lIns="50800" tIns="50800" rIns="50800" bIns="50800" rtlCol="0" anchor="ctr"/>
            <a:lstStyle/>
            <a:p>
              <a:pPr algn="ctr">
                <a:lnSpc>
                  <a:spcPts val="2659"/>
                </a:lnSpc>
              </a:pPr>
              <a:endParaRPr/>
            </a:p>
          </p:txBody>
        </p:sp>
      </p:grpSp>
      <p:sp>
        <p:nvSpPr>
          <p:cNvPr id="5" name="Freeform 5">
            <a:extLst>
              <a:ext uri="{FF2B5EF4-FFF2-40B4-BE49-F238E27FC236}">
                <a16:creationId xmlns:a16="http://schemas.microsoft.com/office/drawing/2014/main" id="{E8817268-6FA1-9C49-F843-4CE10666EE91}"/>
              </a:ext>
            </a:extLst>
          </p:cNvPr>
          <p:cNvSpPr/>
          <p:nvPr/>
        </p:nvSpPr>
        <p:spPr>
          <a:xfrm>
            <a:off x="13638709" y="1119997"/>
            <a:ext cx="2234616" cy="2314574"/>
          </a:xfrm>
          <a:custGeom>
            <a:avLst/>
            <a:gdLst/>
            <a:ahLst/>
            <a:cxnLst/>
            <a:rect l="l" t="t" r="r" b="b"/>
            <a:pathLst>
              <a:path w="2234616" h="2314574">
                <a:moveTo>
                  <a:pt x="0" y="0"/>
                </a:moveTo>
                <a:lnTo>
                  <a:pt x="2234616" y="0"/>
                </a:lnTo>
                <a:lnTo>
                  <a:pt x="2234616" y="2314574"/>
                </a:lnTo>
                <a:lnTo>
                  <a:pt x="0" y="23145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grpSp>
        <p:nvGrpSpPr>
          <p:cNvPr id="7" name="Group 7">
            <a:extLst>
              <a:ext uri="{FF2B5EF4-FFF2-40B4-BE49-F238E27FC236}">
                <a16:creationId xmlns:a16="http://schemas.microsoft.com/office/drawing/2014/main" id="{00647A5C-DE9C-6385-4B82-E53AD8E82D9E}"/>
              </a:ext>
            </a:extLst>
          </p:cNvPr>
          <p:cNvGrpSpPr/>
          <p:nvPr/>
        </p:nvGrpSpPr>
        <p:grpSpPr>
          <a:xfrm>
            <a:off x="-681282" y="10430163"/>
            <a:ext cx="18846518" cy="811399"/>
            <a:chOff x="0" y="0"/>
            <a:chExt cx="5126628" cy="812800"/>
          </a:xfrm>
        </p:grpSpPr>
        <p:sp>
          <p:nvSpPr>
            <p:cNvPr id="8" name="Freeform 8">
              <a:extLst>
                <a:ext uri="{FF2B5EF4-FFF2-40B4-BE49-F238E27FC236}">
                  <a16:creationId xmlns:a16="http://schemas.microsoft.com/office/drawing/2014/main" id="{D18B4427-9BB0-E9ED-5F21-C690F1D41172}"/>
                </a:ext>
              </a:extLst>
            </p:cNvPr>
            <p:cNvSpPr/>
            <p:nvPr/>
          </p:nvSpPr>
          <p:spPr>
            <a:xfrm>
              <a:off x="0" y="0"/>
              <a:ext cx="5126628" cy="812800"/>
            </a:xfrm>
            <a:custGeom>
              <a:avLst/>
              <a:gdLst/>
              <a:ahLst/>
              <a:cxnLst/>
              <a:rect l="l" t="t" r="r" b="b"/>
              <a:pathLst>
                <a:path w="5126628" h="812800">
                  <a:moveTo>
                    <a:pt x="0" y="0"/>
                  </a:moveTo>
                  <a:lnTo>
                    <a:pt x="5126628" y="0"/>
                  </a:lnTo>
                  <a:lnTo>
                    <a:pt x="5126628" y="812800"/>
                  </a:lnTo>
                  <a:lnTo>
                    <a:pt x="0" y="812800"/>
                  </a:lnTo>
                  <a:close/>
                </a:path>
              </a:pathLst>
            </a:custGeom>
            <a:solidFill>
              <a:srgbClr val="88824D"/>
            </a:solidFill>
          </p:spPr>
          <p:txBody>
            <a:bodyPr/>
            <a:lstStyle/>
            <a:p>
              <a:endParaRPr lang="en-PH"/>
            </a:p>
          </p:txBody>
        </p:sp>
        <p:sp>
          <p:nvSpPr>
            <p:cNvPr id="9" name="TextBox 9">
              <a:extLst>
                <a:ext uri="{FF2B5EF4-FFF2-40B4-BE49-F238E27FC236}">
                  <a16:creationId xmlns:a16="http://schemas.microsoft.com/office/drawing/2014/main" id="{59889307-8F7C-8E06-40D0-239B73350063}"/>
                </a:ext>
              </a:extLst>
            </p:cNvPr>
            <p:cNvSpPr txBox="1"/>
            <p:nvPr/>
          </p:nvSpPr>
          <p:spPr>
            <a:xfrm>
              <a:off x="0" y="-38100"/>
              <a:ext cx="5126628" cy="850900"/>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660E4915-260E-917B-3B7B-0E7F7418E51A}"/>
              </a:ext>
            </a:extLst>
          </p:cNvPr>
          <p:cNvSpPr/>
          <p:nvPr/>
        </p:nvSpPr>
        <p:spPr>
          <a:xfrm>
            <a:off x="14161731" y="8686358"/>
            <a:ext cx="1602558" cy="265150"/>
          </a:xfrm>
          <a:custGeom>
            <a:avLst/>
            <a:gdLst/>
            <a:ahLst/>
            <a:cxnLst/>
            <a:rect l="l" t="t" r="r" b="b"/>
            <a:pathLst>
              <a:path w="1602558" h="265150">
                <a:moveTo>
                  <a:pt x="0" y="0"/>
                </a:moveTo>
                <a:lnTo>
                  <a:pt x="1602558" y="0"/>
                </a:lnTo>
                <a:lnTo>
                  <a:pt x="1602558" y="265151"/>
                </a:lnTo>
                <a:lnTo>
                  <a:pt x="0" y="2651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6" name="Rectangle 5">
            <a:extLst>
              <a:ext uri="{FF2B5EF4-FFF2-40B4-BE49-F238E27FC236}">
                <a16:creationId xmlns:a16="http://schemas.microsoft.com/office/drawing/2014/main" id="{DF05F252-A272-CC33-04FC-0A8F55C22F7C}"/>
              </a:ext>
            </a:extLst>
          </p:cNvPr>
          <p:cNvSpPr/>
          <p:nvPr/>
        </p:nvSpPr>
        <p:spPr>
          <a:xfrm>
            <a:off x="626116" y="350556"/>
            <a:ext cx="7092968" cy="830997"/>
          </a:xfrm>
          <a:prstGeom prst="rect">
            <a:avLst/>
          </a:prstGeom>
          <a:noFill/>
        </p:spPr>
        <p:txBody>
          <a:bodyPr wrap="none" lIns="91440" tIns="45720" rIns="91440" bIns="45720">
            <a:spAutoFit/>
          </a:bodyPr>
          <a:lstStyle/>
          <a:p>
            <a:pPr algn="ctr"/>
            <a:r>
              <a:rPr lang="en-US" sz="4800" b="1" cap="none" spc="0" dirty="0">
                <a:ln w="6600">
                  <a:solidFill>
                    <a:schemeClr val="accent2"/>
                  </a:solidFill>
                  <a:prstDash val="solid"/>
                </a:ln>
                <a:solidFill>
                  <a:srgbClr val="FFFFFF"/>
                </a:solidFill>
                <a:effectLst>
                  <a:outerShdw dist="38100" dir="2700000" algn="tl" rotWithShape="0">
                    <a:schemeClr val="accent2"/>
                  </a:outerShdw>
                </a:effectLst>
              </a:rPr>
              <a:t>QUIZ NO.4- TRUE OR FALSE</a:t>
            </a:r>
          </a:p>
        </p:txBody>
      </p:sp>
      <p:sp>
        <p:nvSpPr>
          <p:cNvPr id="12" name="TextBox 11">
            <a:extLst>
              <a:ext uri="{FF2B5EF4-FFF2-40B4-BE49-F238E27FC236}">
                <a16:creationId xmlns:a16="http://schemas.microsoft.com/office/drawing/2014/main" id="{900A70B3-434C-EF53-7C88-967195242911}"/>
              </a:ext>
            </a:extLst>
          </p:cNvPr>
          <p:cNvSpPr txBox="1"/>
          <p:nvPr/>
        </p:nvSpPr>
        <p:spPr>
          <a:xfrm>
            <a:off x="122764" y="1094122"/>
            <a:ext cx="17721643" cy="9571851"/>
          </a:xfrm>
          <a:prstGeom prst="rect">
            <a:avLst/>
          </a:prstGeom>
          <a:noFill/>
        </p:spPr>
        <p:txBody>
          <a:bodyPr wrap="square">
            <a:spAutoFit/>
          </a:bodyPr>
          <a:lstStyle/>
          <a:p>
            <a:r>
              <a:rPr lang="en-US" sz="4400" b="1" dirty="0">
                <a:solidFill>
                  <a:schemeClr val="bg1"/>
                </a:solidFill>
              </a:rPr>
              <a:t>1.Realism believes that power and national interest are the most important goals of every country.</a:t>
            </a:r>
          </a:p>
          <a:p>
            <a:r>
              <a:rPr lang="en-US" sz="4400" b="1" dirty="0">
                <a:solidFill>
                  <a:schemeClr val="bg1"/>
                </a:solidFill>
              </a:rPr>
              <a:t>2.Liberalism emphasizes cooperation, democracy, and free trade to promote peace.</a:t>
            </a:r>
          </a:p>
          <a:p>
            <a:r>
              <a:rPr lang="en-US" sz="4400" b="1" dirty="0">
                <a:solidFill>
                  <a:schemeClr val="bg1"/>
                </a:solidFill>
              </a:rPr>
              <a:t>3.Marxism argues that globalization mainly favors the rich and powerful while exploiting the poor.</a:t>
            </a:r>
          </a:p>
          <a:p>
            <a:r>
              <a:rPr lang="en-US" sz="4400" b="1" dirty="0">
                <a:solidFill>
                  <a:schemeClr val="bg1"/>
                </a:solidFill>
              </a:rPr>
              <a:t>4.Constructivism highlights the role of ideas, beliefs, and culture in shaping international relations.</a:t>
            </a:r>
          </a:p>
          <a:p>
            <a:r>
              <a:rPr lang="en-US" sz="4400" b="1" dirty="0">
                <a:solidFill>
                  <a:schemeClr val="bg1"/>
                </a:solidFill>
              </a:rPr>
              <a:t>5.Realism values military strength more than cooperation between countries.</a:t>
            </a:r>
          </a:p>
          <a:p>
            <a:r>
              <a:rPr lang="en-US" sz="4400" b="1" dirty="0">
                <a:solidFill>
                  <a:schemeClr val="bg1"/>
                </a:solidFill>
              </a:rPr>
              <a:t>6.Liberalism trusts international organizations like the United Nations to help prevent conflict.</a:t>
            </a:r>
          </a:p>
          <a:p>
            <a:r>
              <a:rPr lang="en-US" sz="4400" b="1" dirty="0">
                <a:solidFill>
                  <a:schemeClr val="bg1"/>
                </a:solidFill>
              </a:rPr>
              <a:t>7.Marxism sees multinational corporations as a way to achieve equality for all.</a:t>
            </a:r>
            <a:endParaRPr lang="en-PH" sz="4400" b="1" dirty="0">
              <a:solidFill>
                <a:schemeClr val="bg1"/>
              </a:solidFill>
            </a:endParaRPr>
          </a:p>
        </p:txBody>
      </p:sp>
    </p:spTree>
    <p:extLst>
      <p:ext uri="{BB962C8B-B14F-4D97-AF65-F5344CB8AC3E}">
        <p14:creationId xmlns:p14="http://schemas.microsoft.com/office/powerpoint/2010/main" val="41055388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ACA"/>
        </a:solidFill>
        <a:effectLst/>
      </p:bgPr>
    </p:bg>
    <p:spTree>
      <p:nvGrpSpPr>
        <p:cNvPr id="1" name="">
          <a:extLst>
            <a:ext uri="{FF2B5EF4-FFF2-40B4-BE49-F238E27FC236}">
              <a16:creationId xmlns:a16="http://schemas.microsoft.com/office/drawing/2014/main" id="{7A33179B-2603-89D2-79EF-55BB4EADA1D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8C99F94-823B-4BD7-F10D-6B9AFA8FF539}"/>
              </a:ext>
            </a:extLst>
          </p:cNvPr>
          <p:cNvGrpSpPr/>
          <p:nvPr/>
        </p:nvGrpSpPr>
        <p:grpSpPr>
          <a:xfrm>
            <a:off x="0" y="25988"/>
            <a:ext cx="18941589" cy="11223997"/>
            <a:chOff x="0" y="0"/>
            <a:chExt cx="4988731" cy="2956114"/>
          </a:xfrm>
        </p:grpSpPr>
        <p:sp>
          <p:nvSpPr>
            <p:cNvPr id="3" name="Freeform 3">
              <a:extLst>
                <a:ext uri="{FF2B5EF4-FFF2-40B4-BE49-F238E27FC236}">
                  <a16:creationId xmlns:a16="http://schemas.microsoft.com/office/drawing/2014/main" id="{560293F7-81B2-152D-1DCC-C18353E03A95}"/>
                </a:ext>
              </a:extLst>
            </p:cNvPr>
            <p:cNvSpPr/>
            <p:nvPr/>
          </p:nvSpPr>
          <p:spPr>
            <a:xfrm>
              <a:off x="0" y="0"/>
              <a:ext cx="4988731" cy="2956115"/>
            </a:xfrm>
            <a:custGeom>
              <a:avLst/>
              <a:gdLst/>
              <a:ahLst/>
              <a:cxnLst/>
              <a:rect l="l" t="t" r="r" b="b"/>
              <a:pathLst>
                <a:path w="4988731" h="2956115">
                  <a:moveTo>
                    <a:pt x="0" y="0"/>
                  </a:moveTo>
                  <a:lnTo>
                    <a:pt x="4988731" y="0"/>
                  </a:lnTo>
                  <a:lnTo>
                    <a:pt x="4988731" y="2956115"/>
                  </a:lnTo>
                  <a:lnTo>
                    <a:pt x="0" y="2956115"/>
                  </a:lnTo>
                  <a:close/>
                </a:path>
              </a:pathLst>
            </a:custGeom>
            <a:solidFill>
              <a:srgbClr val="30531D"/>
            </a:solidFill>
          </p:spPr>
          <p:txBody>
            <a:bodyPr/>
            <a:lstStyle/>
            <a:p>
              <a:endParaRPr lang="en-PH"/>
            </a:p>
          </p:txBody>
        </p:sp>
        <p:sp>
          <p:nvSpPr>
            <p:cNvPr id="4" name="TextBox 4">
              <a:extLst>
                <a:ext uri="{FF2B5EF4-FFF2-40B4-BE49-F238E27FC236}">
                  <a16:creationId xmlns:a16="http://schemas.microsoft.com/office/drawing/2014/main" id="{06903884-A62A-EECF-5BF8-4BA209D4D430}"/>
                </a:ext>
              </a:extLst>
            </p:cNvPr>
            <p:cNvSpPr txBox="1"/>
            <p:nvPr/>
          </p:nvSpPr>
          <p:spPr>
            <a:xfrm>
              <a:off x="0" y="-38100"/>
              <a:ext cx="4988731" cy="2994214"/>
            </a:xfrm>
            <a:prstGeom prst="rect">
              <a:avLst/>
            </a:prstGeom>
          </p:spPr>
          <p:txBody>
            <a:bodyPr lIns="50800" tIns="50800" rIns="50800" bIns="50800" rtlCol="0" anchor="ctr"/>
            <a:lstStyle/>
            <a:p>
              <a:pPr algn="ctr">
                <a:lnSpc>
                  <a:spcPts val="2659"/>
                </a:lnSpc>
              </a:pPr>
              <a:endParaRPr/>
            </a:p>
          </p:txBody>
        </p:sp>
      </p:grpSp>
      <p:sp>
        <p:nvSpPr>
          <p:cNvPr id="5" name="Freeform 5">
            <a:extLst>
              <a:ext uri="{FF2B5EF4-FFF2-40B4-BE49-F238E27FC236}">
                <a16:creationId xmlns:a16="http://schemas.microsoft.com/office/drawing/2014/main" id="{0FB07450-588A-93A9-5471-13FC5271C7F5}"/>
              </a:ext>
            </a:extLst>
          </p:cNvPr>
          <p:cNvSpPr/>
          <p:nvPr/>
        </p:nvSpPr>
        <p:spPr>
          <a:xfrm>
            <a:off x="13638709" y="1119997"/>
            <a:ext cx="2234616" cy="2314574"/>
          </a:xfrm>
          <a:custGeom>
            <a:avLst/>
            <a:gdLst/>
            <a:ahLst/>
            <a:cxnLst/>
            <a:rect l="l" t="t" r="r" b="b"/>
            <a:pathLst>
              <a:path w="2234616" h="2314574">
                <a:moveTo>
                  <a:pt x="0" y="0"/>
                </a:moveTo>
                <a:lnTo>
                  <a:pt x="2234616" y="0"/>
                </a:lnTo>
                <a:lnTo>
                  <a:pt x="2234616" y="2314574"/>
                </a:lnTo>
                <a:lnTo>
                  <a:pt x="0" y="23145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grpSp>
        <p:nvGrpSpPr>
          <p:cNvPr id="7" name="Group 7">
            <a:extLst>
              <a:ext uri="{FF2B5EF4-FFF2-40B4-BE49-F238E27FC236}">
                <a16:creationId xmlns:a16="http://schemas.microsoft.com/office/drawing/2014/main" id="{758FA08B-AE6D-9001-C8ED-C1BDC5A5185A}"/>
              </a:ext>
            </a:extLst>
          </p:cNvPr>
          <p:cNvGrpSpPr/>
          <p:nvPr/>
        </p:nvGrpSpPr>
        <p:grpSpPr>
          <a:xfrm>
            <a:off x="-681282" y="10430163"/>
            <a:ext cx="18846518" cy="811399"/>
            <a:chOff x="0" y="0"/>
            <a:chExt cx="5126628" cy="812800"/>
          </a:xfrm>
        </p:grpSpPr>
        <p:sp>
          <p:nvSpPr>
            <p:cNvPr id="8" name="Freeform 8">
              <a:extLst>
                <a:ext uri="{FF2B5EF4-FFF2-40B4-BE49-F238E27FC236}">
                  <a16:creationId xmlns:a16="http://schemas.microsoft.com/office/drawing/2014/main" id="{175F5A21-CEC6-277D-9E17-E8720036A4B1}"/>
                </a:ext>
              </a:extLst>
            </p:cNvPr>
            <p:cNvSpPr/>
            <p:nvPr/>
          </p:nvSpPr>
          <p:spPr>
            <a:xfrm>
              <a:off x="0" y="0"/>
              <a:ext cx="5126628" cy="812800"/>
            </a:xfrm>
            <a:custGeom>
              <a:avLst/>
              <a:gdLst/>
              <a:ahLst/>
              <a:cxnLst/>
              <a:rect l="l" t="t" r="r" b="b"/>
              <a:pathLst>
                <a:path w="5126628" h="812800">
                  <a:moveTo>
                    <a:pt x="0" y="0"/>
                  </a:moveTo>
                  <a:lnTo>
                    <a:pt x="5126628" y="0"/>
                  </a:lnTo>
                  <a:lnTo>
                    <a:pt x="5126628" y="812800"/>
                  </a:lnTo>
                  <a:lnTo>
                    <a:pt x="0" y="812800"/>
                  </a:lnTo>
                  <a:close/>
                </a:path>
              </a:pathLst>
            </a:custGeom>
            <a:solidFill>
              <a:srgbClr val="88824D"/>
            </a:solidFill>
          </p:spPr>
          <p:txBody>
            <a:bodyPr/>
            <a:lstStyle/>
            <a:p>
              <a:endParaRPr lang="en-PH"/>
            </a:p>
          </p:txBody>
        </p:sp>
        <p:sp>
          <p:nvSpPr>
            <p:cNvPr id="9" name="TextBox 9">
              <a:extLst>
                <a:ext uri="{FF2B5EF4-FFF2-40B4-BE49-F238E27FC236}">
                  <a16:creationId xmlns:a16="http://schemas.microsoft.com/office/drawing/2014/main" id="{BD95947A-9D47-F699-291F-748BB48CF805}"/>
                </a:ext>
              </a:extLst>
            </p:cNvPr>
            <p:cNvSpPr txBox="1"/>
            <p:nvPr/>
          </p:nvSpPr>
          <p:spPr>
            <a:xfrm>
              <a:off x="0" y="-38100"/>
              <a:ext cx="5126628" cy="850900"/>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A2BEBD00-52B0-33C5-A071-E2F11FAB6E3C}"/>
              </a:ext>
            </a:extLst>
          </p:cNvPr>
          <p:cNvSpPr/>
          <p:nvPr/>
        </p:nvSpPr>
        <p:spPr>
          <a:xfrm>
            <a:off x="14161731" y="8686358"/>
            <a:ext cx="1602558" cy="265150"/>
          </a:xfrm>
          <a:custGeom>
            <a:avLst/>
            <a:gdLst/>
            <a:ahLst/>
            <a:cxnLst/>
            <a:rect l="l" t="t" r="r" b="b"/>
            <a:pathLst>
              <a:path w="1602558" h="265150">
                <a:moveTo>
                  <a:pt x="0" y="0"/>
                </a:moveTo>
                <a:lnTo>
                  <a:pt x="1602558" y="0"/>
                </a:lnTo>
                <a:lnTo>
                  <a:pt x="1602558" y="265151"/>
                </a:lnTo>
                <a:lnTo>
                  <a:pt x="0" y="2651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6" name="Rectangle 5">
            <a:extLst>
              <a:ext uri="{FF2B5EF4-FFF2-40B4-BE49-F238E27FC236}">
                <a16:creationId xmlns:a16="http://schemas.microsoft.com/office/drawing/2014/main" id="{4D531C5F-E70A-A456-DA46-E61C7CAA4174}"/>
              </a:ext>
            </a:extLst>
          </p:cNvPr>
          <p:cNvSpPr/>
          <p:nvPr/>
        </p:nvSpPr>
        <p:spPr>
          <a:xfrm>
            <a:off x="914400" y="156871"/>
            <a:ext cx="6516399" cy="769441"/>
          </a:xfrm>
          <a:prstGeom prst="rect">
            <a:avLst/>
          </a:prstGeom>
          <a:noFill/>
        </p:spPr>
        <p:txBody>
          <a:bodyPr wrap="none" lIns="91440" tIns="45720" rIns="91440" bIns="45720">
            <a:spAutoFit/>
          </a:bodyPr>
          <a:lstStyle/>
          <a:p>
            <a:pPr algn="ctr"/>
            <a:r>
              <a:rPr lang="en-US" sz="4400" b="1" cap="none" spc="0" dirty="0">
                <a:ln w="6600">
                  <a:solidFill>
                    <a:schemeClr val="accent2"/>
                  </a:solidFill>
                  <a:prstDash val="solid"/>
                </a:ln>
                <a:solidFill>
                  <a:srgbClr val="FFFFFF"/>
                </a:solidFill>
                <a:effectLst>
                  <a:outerShdw dist="38100" dir="2700000" algn="tl" rotWithShape="0">
                    <a:schemeClr val="accent2"/>
                  </a:outerShdw>
                </a:effectLst>
              </a:rPr>
              <a:t>QUIZ NO.4- TRUE OR FALSE</a:t>
            </a:r>
          </a:p>
        </p:txBody>
      </p:sp>
      <p:sp>
        <p:nvSpPr>
          <p:cNvPr id="12" name="TextBox 11">
            <a:extLst>
              <a:ext uri="{FF2B5EF4-FFF2-40B4-BE49-F238E27FC236}">
                <a16:creationId xmlns:a16="http://schemas.microsoft.com/office/drawing/2014/main" id="{3166064F-8680-4466-35FF-70254417E044}"/>
              </a:ext>
            </a:extLst>
          </p:cNvPr>
          <p:cNvSpPr txBox="1"/>
          <p:nvPr/>
        </p:nvSpPr>
        <p:spPr>
          <a:xfrm>
            <a:off x="914400" y="1057195"/>
            <a:ext cx="16943614" cy="9556462"/>
          </a:xfrm>
          <a:prstGeom prst="rect">
            <a:avLst/>
          </a:prstGeom>
          <a:noFill/>
        </p:spPr>
        <p:txBody>
          <a:bodyPr wrap="square">
            <a:spAutoFit/>
          </a:bodyPr>
          <a:lstStyle/>
          <a:p>
            <a:r>
              <a:rPr lang="en-US" sz="4000" b="1" dirty="0">
                <a:solidFill>
                  <a:schemeClr val="bg1"/>
                </a:solidFill>
              </a:rPr>
              <a:t>8.Constructivism says that social norms and identities influence how states behave.</a:t>
            </a:r>
          </a:p>
          <a:p>
            <a:r>
              <a:rPr lang="en-US" sz="4000" b="1" dirty="0">
                <a:solidFill>
                  <a:schemeClr val="bg1"/>
                </a:solidFill>
              </a:rPr>
              <a:t>9.Realism assumes that countries cannot trust each other completely.</a:t>
            </a:r>
          </a:p>
          <a:p>
            <a:r>
              <a:rPr lang="en-US" sz="4000" b="1" dirty="0">
                <a:solidFill>
                  <a:schemeClr val="bg1"/>
                </a:solidFill>
              </a:rPr>
              <a:t>10.Liberalism believes human rights and individual freedoms should be protected by law and institutions.</a:t>
            </a:r>
          </a:p>
          <a:p>
            <a:r>
              <a:rPr lang="en-US" sz="4000" b="1" dirty="0">
                <a:solidFill>
                  <a:schemeClr val="bg1"/>
                </a:solidFill>
              </a:rPr>
              <a:t>11.Marxism views class struggle between the rich and poor as central in politics and globalization.</a:t>
            </a:r>
          </a:p>
          <a:p>
            <a:r>
              <a:rPr lang="en-US" sz="4000" b="1" dirty="0">
                <a:solidFill>
                  <a:schemeClr val="bg1"/>
                </a:solidFill>
              </a:rPr>
              <a:t>12.Constructivism explains that changes in culture and shared beliefs can change political behavior.</a:t>
            </a:r>
          </a:p>
          <a:p>
            <a:r>
              <a:rPr lang="en-US" sz="4000" b="1" dirty="0">
                <a:solidFill>
                  <a:schemeClr val="bg1"/>
                </a:solidFill>
              </a:rPr>
              <a:t>13.Realism supports the idea that peace is best achieved through strong armies and alliances.</a:t>
            </a:r>
          </a:p>
          <a:p>
            <a:r>
              <a:rPr lang="en-US" sz="4000" b="1" dirty="0">
                <a:solidFill>
                  <a:schemeClr val="bg1"/>
                </a:solidFill>
              </a:rPr>
              <a:t>14.Liberalism supports free trade because it creates interdependence and reduces chances of war.</a:t>
            </a:r>
          </a:p>
          <a:p>
            <a:r>
              <a:rPr lang="en-US" sz="4000" b="1" dirty="0">
                <a:solidFill>
                  <a:schemeClr val="bg1"/>
                </a:solidFill>
              </a:rPr>
              <a:t>15.Marxism would explain cheap labor in poor countries as a form of exploitation by wealthier nations.</a:t>
            </a:r>
            <a:endParaRPr lang="en-PH" sz="4000" b="1" dirty="0">
              <a:solidFill>
                <a:schemeClr val="bg1"/>
              </a:solidFill>
            </a:endParaRPr>
          </a:p>
        </p:txBody>
      </p:sp>
    </p:spTree>
    <p:extLst>
      <p:ext uri="{BB962C8B-B14F-4D97-AF65-F5344CB8AC3E}">
        <p14:creationId xmlns:p14="http://schemas.microsoft.com/office/powerpoint/2010/main" val="38336552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ACA"/>
        </a:solidFill>
        <a:effectLst/>
      </p:bgPr>
    </p:bg>
    <p:spTree>
      <p:nvGrpSpPr>
        <p:cNvPr id="1" name="">
          <a:extLst>
            <a:ext uri="{FF2B5EF4-FFF2-40B4-BE49-F238E27FC236}">
              <a16:creationId xmlns:a16="http://schemas.microsoft.com/office/drawing/2014/main" id="{89619666-34E0-B0AD-6A14-6D045CD4AF3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77A3401-4C01-D2AD-1B5D-E2187AB9920E}"/>
              </a:ext>
            </a:extLst>
          </p:cNvPr>
          <p:cNvGrpSpPr/>
          <p:nvPr/>
        </p:nvGrpSpPr>
        <p:grpSpPr>
          <a:xfrm>
            <a:off x="0" y="25988"/>
            <a:ext cx="18941589" cy="11223997"/>
            <a:chOff x="0" y="0"/>
            <a:chExt cx="4988731" cy="2956114"/>
          </a:xfrm>
        </p:grpSpPr>
        <p:sp>
          <p:nvSpPr>
            <p:cNvPr id="3" name="Freeform 3">
              <a:extLst>
                <a:ext uri="{FF2B5EF4-FFF2-40B4-BE49-F238E27FC236}">
                  <a16:creationId xmlns:a16="http://schemas.microsoft.com/office/drawing/2014/main" id="{09592A8B-3EA0-1177-0D44-1E14581D5BA3}"/>
                </a:ext>
              </a:extLst>
            </p:cNvPr>
            <p:cNvSpPr/>
            <p:nvPr/>
          </p:nvSpPr>
          <p:spPr>
            <a:xfrm>
              <a:off x="0" y="0"/>
              <a:ext cx="4988731" cy="2956115"/>
            </a:xfrm>
            <a:custGeom>
              <a:avLst/>
              <a:gdLst/>
              <a:ahLst/>
              <a:cxnLst/>
              <a:rect l="l" t="t" r="r" b="b"/>
              <a:pathLst>
                <a:path w="4988731" h="2956115">
                  <a:moveTo>
                    <a:pt x="0" y="0"/>
                  </a:moveTo>
                  <a:lnTo>
                    <a:pt x="4988731" y="0"/>
                  </a:lnTo>
                  <a:lnTo>
                    <a:pt x="4988731" y="2956115"/>
                  </a:lnTo>
                  <a:lnTo>
                    <a:pt x="0" y="2956115"/>
                  </a:lnTo>
                  <a:close/>
                </a:path>
              </a:pathLst>
            </a:custGeom>
            <a:solidFill>
              <a:srgbClr val="30531D"/>
            </a:solidFill>
          </p:spPr>
          <p:txBody>
            <a:bodyPr/>
            <a:lstStyle/>
            <a:p>
              <a:endParaRPr lang="en-PH"/>
            </a:p>
          </p:txBody>
        </p:sp>
        <p:sp>
          <p:nvSpPr>
            <p:cNvPr id="4" name="TextBox 4">
              <a:extLst>
                <a:ext uri="{FF2B5EF4-FFF2-40B4-BE49-F238E27FC236}">
                  <a16:creationId xmlns:a16="http://schemas.microsoft.com/office/drawing/2014/main" id="{D0D81A26-5864-9C7D-F91E-8BA49A92042F}"/>
                </a:ext>
              </a:extLst>
            </p:cNvPr>
            <p:cNvSpPr txBox="1"/>
            <p:nvPr/>
          </p:nvSpPr>
          <p:spPr>
            <a:xfrm>
              <a:off x="0" y="-38100"/>
              <a:ext cx="4988731" cy="2994214"/>
            </a:xfrm>
            <a:prstGeom prst="rect">
              <a:avLst/>
            </a:prstGeom>
          </p:spPr>
          <p:txBody>
            <a:bodyPr lIns="50800" tIns="50800" rIns="50800" bIns="50800" rtlCol="0" anchor="ctr"/>
            <a:lstStyle/>
            <a:p>
              <a:pPr algn="ctr">
                <a:lnSpc>
                  <a:spcPts val="2659"/>
                </a:lnSpc>
              </a:pPr>
              <a:endParaRPr/>
            </a:p>
          </p:txBody>
        </p:sp>
      </p:grpSp>
      <p:sp>
        <p:nvSpPr>
          <p:cNvPr id="5" name="Freeform 5">
            <a:extLst>
              <a:ext uri="{FF2B5EF4-FFF2-40B4-BE49-F238E27FC236}">
                <a16:creationId xmlns:a16="http://schemas.microsoft.com/office/drawing/2014/main" id="{0CA732F2-53AE-F8B3-4941-B14FFB0BCD5F}"/>
              </a:ext>
            </a:extLst>
          </p:cNvPr>
          <p:cNvSpPr/>
          <p:nvPr/>
        </p:nvSpPr>
        <p:spPr>
          <a:xfrm>
            <a:off x="13638709" y="1119997"/>
            <a:ext cx="2234616" cy="2314574"/>
          </a:xfrm>
          <a:custGeom>
            <a:avLst/>
            <a:gdLst/>
            <a:ahLst/>
            <a:cxnLst/>
            <a:rect l="l" t="t" r="r" b="b"/>
            <a:pathLst>
              <a:path w="2234616" h="2314574">
                <a:moveTo>
                  <a:pt x="0" y="0"/>
                </a:moveTo>
                <a:lnTo>
                  <a:pt x="2234616" y="0"/>
                </a:lnTo>
                <a:lnTo>
                  <a:pt x="2234616" y="2314574"/>
                </a:lnTo>
                <a:lnTo>
                  <a:pt x="0" y="23145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PH"/>
          </a:p>
        </p:txBody>
      </p:sp>
      <p:grpSp>
        <p:nvGrpSpPr>
          <p:cNvPr id="7" name="Group 7">
            <a:extLst>
              <a:ext uri="{FF2B5EF4-FFF2-40B4-BE49-F238E27FC236}">
                <a16:creationId xmlns:a16="http://schemas.microsoft.com/office/drawing/2014/main" id="{10F47E08-6E1C-E529-426E-43C76D5666FF}"/>
              </a:ext>
            </a:extLst>
          </p:cNvPr>
          <p:cNvGrpSpPr/>
          <p:nvPr/>
        </p:nvGrpSpPr>
        <p:grpSpPr>
          <a:xfrm>
            <a:off x="-681282" y="10430163"/>
            <a:ext cx="18846518" cy="811399"/>
            <a:chOff x="0" y="0"/>
            <a:chExt cx="5126628" cy="812800"/>
          </a:xfrm>
        </p:grpSpPr>
        <p:sp>
          <p:nvSpPr>
            <p:cNvPr id="8" name="Freeform 8">
              <a:extLst>
                <a:ext uri="{FF2B5EF4-FFF2-40B4-BE49-F238E27FC236}">
                  <a16:creationId xmlns:a16="http://schemas.microsoft.com/office/drawing/2014/main" id="{7C9EF7D7-A48C-D243-C66C-7B7AAC7A3292}"/>
                </a:ext>
              </a:extLst>
            </p:cNvPr>
            <p:cNvSpPr/>
            <p:nvPr/>
          </p:nvSpPr>
          <p:spPr>
            <a:xfrm>
              <a:off x="0" y="0"/>
              <a:ext cx="5126628" cy="812800"/>
            </a:xfrm>
            <a:custGeom>
              <a:avLst/>
              <a:gdLst/>
              <a:ahLst/>
              <a:cxnLst/>
              <a:rect l="l" t="t" r="r" b="b"/>
              <a:pathLst>
                <a:path w="5126628" h="812800">
                  <a:moveTo>
                    <a:pt x="0" y="0"/>
                  </a:moveTo>
                  <a:lnTo>
                    <a:pt x="5126628" y="0"/>
                  </a:lnTo>
                  <a:lnTo>
                    <a:pt x="5126628" y="812800"/>
                  </a:lnTo>
                  <a:lnTo>
                    <a:pt x="0" y="812800"/>
                  </a:lnTo>
                  <a:close/>
                </a:path>
              </a:pathLst>
            </a:custGeom>
            <a:solidFill>
              <a:srgbClr val="88824D"/>
            </a:solidFill>
          </p:spPr>
          <p:txBody>
            <a:bodyPr/>
            <a:lstStyle/>
            <a:p>
              <a:endParaRPr lang="en-PH"/>
            </a:p>
          </p:txBody>
        </p:sp>
        <p:sp>
          <p:nvSpPr>
            <p:cNvPr id="9" name="TextBox 9">
              <a:extLst>
                <a:ext uri="{FF2B5EF4-FFF2-40B4-BE49-F238E27FC236}">
                  <a16:creationId xmlns:a16="http://schemas.microsoft.com/office/drawing/2014/main" id="{E8597D07-F987-9195-DC41-5E85357D6EA9}"/>
                </a:ext>
              </a:extLst>
            </p:cNvPr>
            <p:cNvSpPr txBox="1"/>
            <p:nvPr/>
          </p:nvSpPr>
          <p:spPr>
            <a:xfrm>
              <a:off x="0" y="-38100"/>
              <a:ext cx="5126628" cy="850900"/>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533BFACF-BC49-901C-1119-505F69B92FF4}"/>
              </a:ext>
            </a:extLst>
          </p:cNvPr>
          <p:cNvSpPr/>
          <p:nvPr/>
        </p:nvSpPr>
        <p:spPr>
          <a:xfrm>
            <a:off x="14161731" y="8686358"/>
            <a:ext cx="1602558" cy="265150"/>
          </a:xfrm>
          <a:custGeom>
            <a:avLst/>
            <a:gdLst/>
            <a:ahLst/>
            <a:cxnLst/>
            <a:rect l="l" t="t" r="r" b="b"/>
            <a:pathLst>
              <a:path w="1602558" h="265150">
                <a:moveTo>
                  <a:pt x="0" y="0"/>
                </a:moveTo>
                <a:lnTo>
                  <a:pt x="1602558" y="0"/>
                </a:lnTo>
                <a:lnTo>
                  <a:pt x="1602558" y="265151"/>
                </a:lnTo>
                <a:lnTo>
                  <a:pt x="0" y="2651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12" name="TextBox 11">
            <a:extLst>
              <a:ext uri="{FF2B5EF4-FFF2-40B4-BE49-F238E27FC236}">
                <a16:creationId xmlns:a16="http://schemas.microsoft.com/office/drawing/2014/main" id="{408100E6-2CD8-EC4D-D06A-2A286A9A75A5}"/>
              </a:ext>
            </a:extLst>
          </p:cNvPr>
          <p:cNvSpPr txBox="1"/>
          <p:nvPr/>
        </p:nvSpPr>
        <p:spPr>
          <a:xfrm>
            <a:off x="457200" y="260109"/>
            <a:ext cx="18389318" cy="9941183"/>
          </a:xfrm>
          <a:prstGeom prst="rect">
            <a:avLst/>
          </a:prstGeom>
          <a:noFill/>
        </p:spPr>
        <p:txBody>
          <a:bodyPr wrap="square">
            <a:spAutoFit/>
          </a:bodyPr>
          <a:lstStyle/>
          <a:p>
            <a:pPr algn="ctr"/>
            <a:r>
              <a:rPr lang="en-US" sz="4000" b="1" dirty="0">
                <a:solidFill>
                  <a:schemeClr val="bg1"/>
                </a:solidFill>
              </a:rPr>
              <a:t>ANSWER KEY</a:t>
            </a:r>
          </a:p>
          <a:p>
            <a:r>
              <a:rPr lang="en-US" sz="4000" b="1" dirty="0">
                <a:solidFill>
                  <a:schemeClr val="bg1"/>
                </a:solidFill>
              </a:rPr>
              <a:t>1. True – Realism prioritizes power and national interest.</a:t>
            </a:r>
          </a:p>
          <a:p>
            <a:r>
              <a:rPr lang="en-US" sz="4000" b="1" dirty="0">
                <a:solidFill>
                  <a:schemeClr val="bg1"/>
                </a:solidFill>
              </a:rPr>
              <a:t>2.True – Liberalism emphasizes cooperation, democracy, and free trade.</a:t>
            </a:r>
          </a:p>
          <a:p>
            <a:r>
              <a:rPr lang="en-US" sz="4000" b="1" dirty="0">
                <a:solidFill>
                  <a:schemeClr val="bg1"/>
                </a:solidFill>
              </a:rPr>
              <a:t>3.True – Marxism critiques globalization as benefiting the rich.</a:t>
            </a:r>
          </a:p>
          <a:p>
            <a:r>
              <a:rPr lang="en-US" sz="4000" b="1" dirty="0">
                <a:solidFill>
                  <a:schemeClr val="bg1"/>
                </a:solidFill>
              </a:rPr>
              <a:t>4.True – Constructivism focuses on ideas, beliefs, and culture.</a:t>
            </a:r>
          </a:p>
          <a:p>
            <a:r>
              <a:rPr lang="en-US" sz="4000" b="1" dirty="0">
                <a:solidFill>
                  <a:schemeClr val="bg1"/>
                </a:solidFill>
              </a:rPr>
              <a:t>5.True – Realism values military strength and self-interest over cooperation.</a:t>
            </a:r>
          </a:p>
          <a:p>
            <a:r>
              <a:rPr lang="en-US" sz="4000" b="1" dirty="0">
                <a:solidFill>
                  <a:schemeClr val="bg1"/>
                </a:solidFill>
              </a:rPr>
              <a:t>6.True – Liberalism trusts institutions like the UN to manage conflicts.</a:t>
            </a:r>
          </a:p>
          <a:p>
            <a:r>
              <a:rPr lang="en-US" sz="4000" b="1" dirty="0">
                <a:solidFill>
                  <a:schemeClr val="bg1"/>
                </a:solidFill>
              </a:rPr>
              <a:t>7.False – </a:t>
            </a:r>
            <a:r>
              <a:rPr lang="en-US" sz="3600" b="1" dirty="0">
                <a:solidFill>
                  <a:schemeClr val="bg1"/>
                </a:solidFill>
              </a:rPr>
              <a:t>Marxism sees multinational corporations as tools of exploitation, not equality.</a:t>
            </a:r>
            <a:endParaRPr lang="en-US" sz="4000" b="1" dirty="0">
              <a:solidFill>
                <a:schemeClr val="bg1"/>
              </a:solidFill>
            </a:endParaRPr>
          </a:p>
          <a:p>
            <a:r>
              <a:rPr lang="en-US" sz="4000" b="1" dirty="0">
                <a:solidFill>
                  <a:schemeClr val="bg1"/>
                </a:solidFill>
              </a:rPr>
              <a:t>8. True – Constructivism says norms and identities shape state behavior.</a:t>
            </a:r>
          </a:p>
          <a:p>
            <a:r>
              <a:rPr lang="en-US" sz="4000" b="1" dirty="0">
                <a:solidFill>
                  <a:schemeClr val="bg1"/>
                </a:solidFill>
              </a:rPr>
              <a:t>9. True – Realism assumes mistrust between states (anarchy).</a:t>
            </a:r>
          </a:p>
          <a:p>
            <a:r>
              <a:rPr lang="en-US" sz="4000" b="1" dirty="0">
                <a:solidFill>
                  <a:schemeClr val="bg1"/>
                </a:solidFill>
              </a:rPr>
              <a:t>10.True – Liberalism emphasizes human rights and freedoms.</a:t>
            </a:r>
          </a:p>
          <a:p>
            <a:r>
              <a:rPr lang="en-US" sz="4000" b="1" dirty="0">
                <a:solidFill>
                  <a:schemeClr val="bg1"/>
                </a:solidFill>
              </a:rPr>
              <a:t>11.True – Marxism highlights class struggle.</a:t>
            </a:r>
          </a:p>
          <a:p>
            <a:r>
              <a:rPr lang="en-US" sz="4000" b="1" dirty="0">
                <a:solidFill>
                  <a:schemeClr val="bg1"/>
                </a:solidFill>
              </a:rPr>
              <a:t>12.True – Constructivism argues culture and shared beliefs can shift politics.</a:t>
            </a:r>
          </a:p>
          <a:p>
            <a:r>
              <a:rPr lang="en-US" sz="4000" b="1" dirty="0">
                <a:solidFill>
                  <a:schemeClr val="bg1"/>
                </a:solidFill>
              </a:rPr>
              <a:t>13.True – Realism supports peace through strong armies and alliances.</a:t>
            </a:r>
          </a:p>
          <a:p>
            <a:r>
              <a:rPr lang="en-US" sz="4000" b="1" dirty="0">
                <a:solidFill>
                  <a:schemeClr val="bg1"/>
                </a:solidFill>
              </a:rPr>
              <a:t>14.True – Liberalism supports free trade to promote peace and reduce war.</a:t>
            </a:r>
          </a:p>
          <a:p>
            <a:r>
              <a:rPr lang="en-US" sz="4000" b="1" dirty="0">
                <a:solidFill>
                  <a:schemeClr val="bg1"/>
                </a:solidFill>
              </a:rPr>
              <a:t>15.True – Marxism views cheap labor in poor countries as exploitation.</a:t>
            </a:r>
          </a:p>
        </p:txBody>
      </p:sp>
    </p:spTree>
    <p:extLst>
      <p:ext uri="{BB962C8B-B14F-4D97-AF65-F5344CB8AC3E}">
        <p14:creationId xmlns:p14="http://schemas.microsoft.com/office/powerpoint/2010/main" val="3784173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C7FF8-DA8B-4C86-D093-C16BA634D0F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8F40E1D-FC59-E299-B126-146A54AB252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txBody>
          <a:bodyPr/>
          <a:lstStyle/>
          <a:p>
            <a:endParaRPr lang="en-PH"/>
          </a:p>
        </p:txBody>
      </p:sp>
      <p:grpSp>
        <p:nvGrpSpPr>
          <p:cNvPr id="3" name="Group 3">
            <a:extLst>
              <a:ext uri="{FF2B5EF4-FFF2-40B4-BE49-F238E27FC236}">
                <a16:creationId xmlns:a16="http://schemas.microsoft.com/office/drawing/2014/main" id="{A524945D-E413-9667-9DC8-350F52363A55}"/>
              </a:ext>
            </a:extLst>
          </p:cNvPr>
          <p:cNvGrpSpPr/>
          <p:nvPr/>
        </p:nvGrpSpPr>
        <p:grpSpPr>
          <a:xfrm>
            <a:off x="228600" y="342900"/>
            <a:ext cx="17830800" cy="9829799"/>
            <a:chOff x="0" y="0"/>
            <a:chExt cx="3791436" cy="1997209"/>
          </a:xfrm>
        </p:grpSpPr>
        <p:sp>
          <p:nvSpPr>
            <p:cNvPr id="4" name="Freeform 4">
              <a:extLst>
                <a:ext uri="{FF2B5EF4-FFF2-40B4-BE49-F238E27FC236}">
                  <a16:creationId xmlns:a16="http://schemas.microsoft.com/office/drawing/2014/main" id="{7F020E35-CCF4-C767-E4AE-0C7AAF85E6D5}"/>
                </a:ext>
              </a:extLst>
            </p:cNvPr>
            <p:cNvSpPr/>
            <p:nvPr/>
          </p:nvSpPr>
          <p:spPr>
            <a:xfrm>
              <a:off x="0" y="0"/>
              <a:ext cx="3791436" cy="1997209"/>
            </a:xfrm>
            <a:custGeom>
              <a:avLst/>
              <a:gdLst/>
              <a:ahLst/>
              <a:cxnLst/>
              <a:rect l="l" t="t" r="r" b="b"/>
              <a:pathLst>
                <a:path w="3791436" h="1997209">
                  <a:moveTo>
                    <a:pt x="8067" y="0"/>
                  </a:moveTo>
                  <a:lnTo>
                    <a:pt x="3783369" y="0"/>
                  </a:lnTo>
                  <a:cubicBezTo>
                    <a:pt x="3785508" y="0"/>
                    <a:pt x="3787560" y="850"/>
                    <a:pt x="3789073" y="2363"/>
                  </a:cubicBezTo>
                  <a:cubicBezTo>
                    <a:pt x="3790586" y="3876"/>
                    <a:pt x="3791436" y="5927"/>
                    <a:pt x="3791436" y="8067"/>
                  </a:cubicBezTo>
                  <a:lnTo>
                    <a:pt x="3791436" y="1989142"/>
                  </a:lnTo>
                  <a:cubicBezTo>
                    <a:pt x="3791436" y="1991281"/>
                    <a:pt x="3790586" y="1993333"/>
                    <a:pt x="3789073" y="1994846"/>
                  </a:cubicBezTo>
                  <a:cubicBezTo>
                    <a:pt x="3787560" y="1996359"/>
                    <a:pt x="3785508" y="1997209"/>
                    <a:pt x="3783369" y="1997209"/>
                  </a:cubicBezTo>
                  <a:lnTo>
                    <a:pt x="8067" y="1997209"/>
                  </a:lnTo>
                  <a:cubicBezTo>
                    <a:pt x="5927" y="1997209"/>
                    <a:pt x="3876" y="1996359"/>
                    <a:pt x="2363" y="1994846"/>
                  </a:cubicBezTo>
                  <a:cubicBezTo>
                    <a:pt x="850" y="1993333"/>
                    <a:pt x="0" y="1991281"/>
                    <a:pt x="0" y="1989142"/>
                  </a:cubicBezTo>
                  <a:lnTo>
                    <a:pt x="0" y="8067"/>
                  </a:lnTo>
                  <a:cubicBezTo>
                    <a:pt x="0" y="5927"/>
                    <a:pt x="850" y="3876"/>
                    <a:pt x="2363" y="2363"/>
                  </a:cubicBezTo>
                  <a:cubicBezTo>
                    <a:pt x="3876" y="850"/>
                    <a:pt x="5927" y="0"/>
                    <a:pt x="8067" y="0"/>
                  </a:cubicBezTo>
                  <a:close/>
                </a:path>
              </a:pathLst>
            </a:custGeom>
            <a:solidFill>
              <a:srgbClr val="3A855D"/>
            </a:solidFill>
          </p:spPr>
          <p:txBody>
            <a:bodyPr/>
            <a:lstStyle/>
            <a:p>
              <a:endParaRPr lang="en-PH"/>
            </a:p>
          </p:txBody>
        </p:sp>
        <p:sp>
          <p:nvSpPr>
            <p:cNvPr id="5" name="TextBox 5">
              <a:extLst>
                <a:ext uri="{FF2B5EF4-FFF2-40B4-BE49-F238E27FC236}">
                  <a16:creationId xmlns:a16="http://schemas.microsoft.com/office/drawing/2014/main" id="{BC3AC62A-0D37-FC6A-6132-8363C6927CA8}"/>
                </a:ext>
              </a:extLst>
            </p:cNvPr>
            <p:cNvSpPr txBox="1"/>
            <p:nvPr/>
          </p:nvSpPr>
          <p:spPr>
            <a:xfrm>
              <a:off x="0" y="85725"/>
              <a:ext cx="3791436" cy="1911484"/>
            </a:xfrm>
            <a:prstGeom prst="rect">
              <a:avLst/>
            </a:prstGeom>
          </p:spPr>
          <p:txBody>
            <a:bodyPr lIns="50800" tIns="50800" rIns="50800" bIns="50800" rtlCol="0" anchor="ctr"/>
            <a:lstStyle/>
            <a:p>
              <a:pPr algn="ctr">
                <a:lnSpc>
                  <a:spcPts val="1925"/>
                </a:lnSpc>
              </a:pPr>
              <a:endParaRPr/>
            </a:p>
          </p:txBody>
        </p:sp>
      </p:grpSp>
      <p:sp>
        <p:nvSpPr>
          <p:cNvPr id="8" name="TextBox 7">
            <a:extLst>
              <a:ext uri="{FF2B5EF4-FFF2-40B4-BE49-F238E27FC236}">
                <a16:creationId xmlns:a16="http://schemas.microsoft.com/office/drawing/2014/main" id="{55668631-195D-2AB9-BBAC-153122DEA9BD}"/>
              </a:ext>
            </a:extLst>
          </p:cNvPr>
          <p:cNvSpPr txBox="1"/>
          <p:nvPr/>
        </p:nvSpPr>
        <p:spPr>
          <a:xfrm>
            <a:off x="255814" y="495300"/>
            <a:ext cx="17221200" cy="1184940"/>
          </a:xfrm>
          <a:prstGeom prst="rect">
            <a:avLst/>
          </a:prstGeom>
          <a:noFill/>
        </p:spPr>
        <p:txBody>
          <a:bodyPr wrap="square">
            <a:spAutoFit/>
          </a:bodyPr>
          <a:lstStyle/>
          <a:p>
            <a:r>
              <a:rPr lang="en-US" sz="4000" b="1" dirty="0">
                <a:solidFill>
                  <a:srgbClr val="FF0000"/>
                </a:solidFill>
                <a:highlight>
                  <a:srgbClr val="FFFF00"/>
                </a:highlight>
              </a:rPr>
              <a:t>True or False:  Quiz #3</a:t>
            </a:r>
          </a:p>
          <a:p>
            <a:endParaRPr lang="en-US" sz="3100" b="1" dirty="0">
              <a:solidFill>
                <a:srgbClr val="FF0000"/>
              </a:solidFill>
              <a:highlight>
                <a:srgbClr val="FFFF00"/>
              </a:highlight>
            </a:endParaRPr>
          </a:p>
        </p:txBody>
      </p:sp>
      <p:sp>
        <p:nvSpPr>
          <p:cNvPr id="7" name="TextBox 6">
            <a:extLst>
              <a:ext uri="{FF2B5EF4-FFF2-40B4-BE49-F238E27FC236}">
                <a16:creationId xmlns:a16="http://schemas.microsoft.com/office/drawing/2014/main" id="{CC5030D8-8626-F6C3-695B-FF00FAEEDA42}"/>
              </a:ext>
            </a:extLst>
          </p:cNvPr>
          <p:cNvSpPr txBox="1"/>
          <p:nvPr/>
        </p:nvSpPr>
        <p:spPr>
          <a:xfrm>
            <a:off x="634093" y="1267609"/>
            <a:ext cx="17019814" cy="8402300"/>
          </a:xfrm>
          <a:prstGeom prst="rect">
            <a:avLst/>
          </a:prstGeom>
          <a:noFill/>
        </p:spPr>
        <p:txBody>
          <a:bodyPr wrap="square">
            <a:spAutoFit/>
          </a:bodyPr>
          <a:lstStyle/>
          <a:p>
            <a:r>
              <a:rPr lang="en-US" sz="5400" b="1" dirty="0">
                <a:solidFill>
                  <a:schemeClr val="bg1"/>
                </a:solidFill>
              </a:rPr>
              <a:t>6.The 4th Industrial Revolution is completely separate and unrelated to the previous three industrial revolutions.</a:t>
            </a:r>
          </a:p>
          <a:p>
            <a:r>
              <a:rPr lang="en-US" sz="5400" b="1" dirty="0">
                <a:solidFill>
                  <a:schemeClr val="bg1"/>
                </a:solidFill>
              </a:rPr>
              <a:t>7.Robotics and automation are examples of technologies shaping Industry 4.0.</a:t>
            </a:r>
          </a:p>
          <a:p>
            <a:r>
              <a:rPr lang="en-US" sz="5400" b="1" dirty="0">
                <a:solidFill>
                  <a:schemeClr val="bg1"/>
                </a:solidFill>
              </a:rPr>
              <a:t>8.Cybersecurity is less important in Industry 4.0 since everything is automated.</a:t>
            </a:r>
          </a:p>
          <a:p>
            <a:r>
              <a:rPr lang="en-US" sz="5400" b="1" dirty="0">
                <a:solidFill>
                  <a:schemeClr val="bg1"/>
                </a:solidFill>
              </a:rPr>
              <a:t>9.3D printing (additive manufacturing) is part of the innovations under Industry 4.0.</a:t>
            </a:r>
          </a:p>
          <a:p>
            <a:r>
              <a:rPr lang="en-US" sz="5400" b="1" dirty="0">
                <a:solidFill>
                  <a:schemeClr val="bg1"/>
                </a:solidFill>
              </a:rPr>
              <a:t>10.The 4th Industrial Revolution emphasizes smart factories and digital integration.</a:t>
            </a:r>
            <a:endParaRPr lang="en-PH" sz="5400" b="1" dirty="0">
              <a:solidFill>
                <a:schemeClr val="bg1"/>
              </a:solidFill>
            </a:endParaRPr>
          </a:p>
        </p:txBody>
      </p:sp>
    </p:spTree>
    <p:extLst>
      <p:ext uri="{BB962C8B-B14F-4D97-AF65-F5344CB8AC3E}">
        <p14:creationId xmlns:p14="http://schemas.microsoft.com/office/powerpoint/2010/main" val="34204205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D47FDE-1EA8-B774-169F-70F2DF7386E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C251E4D-CA9A-AFBD-A27F-5023E59D1A41}"/>
              </a:ext>
            </a:extLst>
          </p:cNvPr>
          <p:cNvSpPr/>
          <p:nvPr/>
        </p:nvSpPr>
        <p:spPr>
          <a:xfrm>
            <a:off x="0" y="3374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sz="3000" b="1" dirty="0">
              <a:solidFill>
                <a:schemeClr val="bg1"/>
              </a:solidFill>
            </a:endParaRPr>
          </a:p>
        </p:txBody>
      </p:sp>
      <p:sp>
        <p:nvSpPr>
          <p:cNvPr id="6" name="TextBox 5">
            <a:extLst>
              <a:ext uri="{FF2B5EF4-FFF2-40B4-BE49-F238E27FC236}">
                <a16:creationId xmlns:a16="http://schemas.microsoft.com/office/drawing/2014/main" id="{0008362E-2B1B-537A-284C-E37C1096A76B}"/>
              </a:ext>
            </a:extLst>
          </p:cNvPr>
          <p:cNvSpPr txBox="1"/>
          <p:nvPr/>
        </p:nvSpPr>
        <p:spPr>
          <a:xfrm>
            <a:off x="381000" y="647700"/>
            <a:ext cx="17526000" cy="8525411"/>
          </a:xfrm>
          <a:prstGeom prst="rect">
            <a:avLst/>
          </a:prstGeom>
          <a:noFill/>
        </p:spPr>
        <p:txBody>
          <a:bodyPr wrap="square" rtlCol="0">
            <a:spAutoFit/>
          </a:bodyPr>
          <a:lstStyle/>
          <a:p>
            <a:r>
              <a:rPr lang="en-US" sz="4800" b="1" dirty="0">
                <a:solidFill>
                  <a:schemeClr val="bg1"/>
                </a:solidFill>
                <a:highlight>
                  <a:srgbClr val="0000FF"/>
                </a:highlight>
              </a:rPr>
              <a:t>Individual Activity: Essay </a:t>
            </a:r>
            <a:r>
              <a:rPr lang="en-US" sz="4800" b="1" dirty="0">
                <a:solidFill>
                  <a:schemeClr val="bg1"/>
                </a:solidFill>
              </a:rPr>
              <a:t>– </a:t>
            </a:r>
            <a:r>
              <a:rPr lang="en-US" sz="4800" b="1" dirty="0">
                <a:solidFill>
                  <a:srgbClr val="FFC000"/>
                </a:solidFill>
              </a:rPr>
              <a:t>Applying Theories in Real Situations</a:t>
            </a:r>
          </a:p>
          <a:p>
            <a:r>
              <a:rPr lang="en-US" sz="4800" b="1" dirty="0">
                <a:solidFill>
                  <a:srgbClr val="FFFF00"/>
                </a:solidFill>
              </a:rPr>
              <a:t>Directions: </a:t>
            </a:r>
            <a:r>
              <a:rPr lang="en-US" sz="4800" b="1" dirty="0">
                <a:solidFill>
                  <a:schemeClr val="bg1"/>
                </a:solidFill>
              </a:rPr>
              <a:t>Read the situation carefully. Then, answer the question in essay form. Write at least one paragraph for each theory (Liberalism, Realism, Constructivism, and Marxism). Be specific in your explanations.</a:t>
            </a:r>
          </a:p>
          <a:p>
            <a:endParaRPr lang="en-US" sz="4800" b="1" dirty="0">
              <a:solidFill>
                <a:schemeClr val="bg1"/>
              </a:solidFill>
            </a:endParaRPr>
          </a:p>
          <a:p>
            <a:r>
              <a:rPr lang="en-US" sz="4800" b="1" dirty="0">
                <a:solidFill>
                  <a:schemeClr val="bg1"/>
                </a:solidFill>
                <a:highlight>
                  <a:srgbClr val="0000FF"/>
                </a:highlight>
              </a:rPr>
              <a:t>Situation: </a:t>
            </a:r>
            <a:r>
              <a:rPr lang="en-US" sz="5300" b="1" dirty="0">
                <a:solidFill>
                  <a:schemeClr val="bg1"/>
                </a:solidFill>
              </a:rPr>
              <a:t>A newly discovered island has rich oil reserves. Country A and Country B both want control over the oil. At the same time, workers on the island demand fair wages and better living conditions. Environmental groups also raise concerns about oil drilling harming marine life.</a:t>
            </a:r>
            <a:endParaRPr lang="en-PH" sz="5300" b="1" dirty="0">
              <a:solidFill>
                <a:schemeClr val="bg1"/>
              </a:solidFill>
            </a:endParaRPr>
          </a:p>
        </p:txBody>
      </p:sp>
    </p:spTree>
    <p:extLst>
      <p:ext uri="{BB962C8B-B14F-4D97-AF65-F5344CB8AC3E}">
        <p14:creationId xmlns:p14="http://schemas.microsoft.com/office/powerpoint/2010/main" val="10401003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374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sz="3000" b="1" dirty="0">
              <a:solidFill>
                <a:schemeClr val="bg1"/>
              </a:solidFill>
            </a:endParaRPr>
          </a:p>
        </p:txBody>
      </p:sp>
      <p:sp>
        <p:nvSpPr>
          <p:cNvPr id="3" name="TextBox 2">
            <a:extLst>
              <a:ext uri="{FF2B5EF4-FFF2-40B4-BE49-F238E27FC236}">
                <a16:creationId xmlns:a16="http://schemas.microsoft.com/office/drawing/2014/main" id="{BF7040D2-5924-BAB1-5B23-9789B244E012}"/>
              </a:ext>
            </a:extLst>
          </p:cNvPr>
          <p:cNvSpPr txBox="1"/>
          <p:nvPr/>
        </p:nvSpPr>
        <p:spPr>
          <a:xfrm>
            <a:off x="381000" y="206654"/>
            <a:ext cx="17221200" cy="9941183"/>
          </a:xfrm>
          <a:prstGeom prst="rect">
            <a:avLst/>
          </a:prstGeom>
          <a:noFill/>
        </p:spPr>
        <p:txBody>
          <a:bodyPr wrap="square" rtlCol="0">
            <a:spAutoFit/>
          </a:bodyPr>
          <a:lstStyle/>
          <a:p>
            <a:r>
              <a:rPr lang="en-US" sz="4800" b="1" dirty="0">
                <a:solidFill>
                  <a:schemeClr val="bg1"/>
                </a:solidFill>
                <a:highlight>
                  <a:srgbClr val="0000FF"/>
                </a:highlight>
              </a:rPr>
              <a:t>Essay Question:</a:t>
            </a:r>
          </a:p>
          <a:p>
            <a:r>
              <a:rPr lang="en-US" sz="4800" b="1" dirty="0">
                <a:solidFill>
                  <a:schemeClr val="bg1"/>
                </a:solidFill>
              </a:rPr>
              <a:t>If you were to explain this situation using the four theories of global politics (Liberalism, Realism, Constructivism, and Marxism), how would each theory view or solve the problem?</a:t>
            </a:r>
          </a:p>
          <a:p>
            <a:endParaRPr lang="en-US" sz="4800" b="1" dirty="0">
              <a:solidFill>
                <a:schemeClr val="bg1"/>
              </a:solidFill>
            </a:endParaRPr>
          </a:p>
          <a:p>
            <a:r>
              <a:rPr lang="en-US" sz="4800" b="1" dirty="0">
                <a:solidFill>
                  <a:schemeClr val="bg1"/>
                </a:solidFill>
                <a:highlight>
                  <a:srgbClr val="0000FF"/>
                </a:highlight>
              </a:rPr>
              <a:t>Guide Questions</a:t>
            </a:r>
          </a:p>
          <a:p>
            <a:r>
              <a:rPr lang="en-US" sz="4400" b="1" dirty="0">
                <a:solidFill>
                  <a:srgbClr val="FFC000"/>
                </a:solidFill>
              </a:rPr>
              <a:t>Realism: </a:t>
            </a:r>
            <a:r>
              <a:rPr lang="en-US" sz="4400" b="1" dirty="0">
                <a:solidFill>
                  <a:schemeClr val="bg1"/>
                </a:solidFill>
              </a:rPr>
              <a:t>How would countries act if their main goal is power and survival?</a:t>
            </a:r>
          </a:p>
          <a:p>
            <a:r>
              <a:rPr lang="en-US" sz="4400" b="1" dirty="0">
                <a:solidFill>
                  <a:srgbClr val="FFC000"/>
                </a:solidFill>
              </a:rPr>
              <a:t>Liberalism: </a:t>
            </a:r>
            <a:r>
              <a:rPr lang="en-US" sz="4400" b="1" dirty="0">
                <a:solidFill>
                  <a:schemeClr val="bg1"/>
                </a:solidFill>
              </a:rPr>
              <a:t>How could cooperation, trade, or international organizations help?</a:t>
            </a:r>
          </a:p>
          <a:p>
            <a:r>
              <a:rPr lang="en-US" sz="4400" b="1" dirty="0">
                <a:solidFill>
                  <a:srgbClr val="FFC000"/>
                </a:solidFill>
              </a:rPr>
              <a:t>Constructivism: </a:t>
            </a:r>
            <a:r>
              <a:rPr lang="en-US" sz="4400" b="1" dirty="0">
                <a:solidFill>
                  <a:schemeClr val="bg1"/>
                </a:solidFill>
              </a:rPr>
              <a:t>How would culture, values, or shared beliefs affect decisions?</a:t>
            </a:r>
          </a:p>
          <a:p>
            <a:r>
              <a:rPr lang="en-US" sz="4400" b="1" dirty="0">
                <a:solidFill>
                  <a:srgbClr val="FFC000"/>
                </a:solidFill>
              </a:rPr>
              <a:t>Marxism: </a:t>
            </a:r>
            <a:r>
              <a:rPr lang="en-US" sz="4400" b="1" dirty="0">
                <a:solidFill>
                  <a:schemeClr val="bg1"/>
                </a:solidFill>
              </a:rPr>
              <a:t>How would this theory explain the role of rich vs. poor, and the treatment of workers?</a:t>
            </a:r>
            <a:endParaRPr lang="en-PH" sz="4400" b="1"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02D9C-8D62-CE16-B0E1-80924442C1C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F3F370C-9A32-230A-11A4-AE8AA3C1BA5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txBody>
          <a:bodyPr/>
          <a:lstStyle/>
          <a:p>
            <a:endParaRPr lang="en-PH"/>
          </a:p>
        </p:txBody>
      </p:sp>
      <p:grpSp>
        <p:nvGrpSpPr>
          <p:cNvPr id="3" name="Group 3">
            <a:extLst>
              <a:ext uri="{FF2B5EF4-FFF2-40B4-BE49-F238E27FC236}">
                <a16:creationId xmlns:a16="http://schemas.microsoft.com/office/drawing/2014/main" id="{A6527F62-3183-6F73-9EA9-06001D92ED74}"/>
              </a:ext>
            </a:extLst>
          </p:cNvPr>
          <p:cNvGrpSpPr/>
          <p:nvPr/>
        </p:nvGrpSpPr>
        <p:grpSpPr>
          <a:xfrm>
            <a:off x="228600" y="342900"/>
            <a:ext cx="17830800" cy="9829799"/>
            <a:chOff x="0" y="0"/>
            <a:chExt cx="3791436" cy="1997209"/>
          </a:xfrm>
        </p:grpSpPr>
        <p:sp>
          <p:nvSpPr>
            <p:cNvPr id="4" name="Freeform 4">
              <a:extLst>
                <a:ext uri="{FF2B5EF4-FFF2-40B4-BE49-F238E27FC236}">
                  <a16:creationId xmlns:a16="http://schemas.microsoft.com/office/drawing/2014/main" id="{A8A9E84E-76DD-38E8-F56E-D7F293ADFC7B}"/>
                </a:ext>
              </a:extLst>
            </p:cNvPr>
            <p:cNvSpPr/>
            <p:nvPr/>
          </p:nvSpPr>
          <p:spPr>
            <a:xfrm>
              <a:off x="0" y="0"/>
              <a:ext cx="3791436" cy="1997209"/>
            </a:xfrm>
            <a:custGeom>
              <a:avLst/>
              <a:gdLst/>
              <a:ahLst/>
              <a:cxnLst/>
              <a:rect l="l" t="t" r="r" b="b"/>
              <a:pathLst>
                <a:path w="3791436" h="1997209">
                  <a:moveTo>
                    <a:pt x="8067" y="0"/>
                  </a:moveTo>
                  <a:lnTo>
                    <a:pt x="3783369" y="0"/>
                  </a:lnTo>
                  <a:cubicBezTo>
                    <a:pt x="3785508" y="0"/>
                    <a:pt x="3787560" y="850"/>
                    <a:pt x="3789073" y="2363"/>
                  </a:cubicBezTo>
                  <a:cubicBezTo>
                    <a:pt x="3790586" y="3876"/>
                    <a:pt x="3791436" y="5927"/>
                    <a:pt x="3791436" y="8067"/>
                  </a:cubicBezTo>
                  <a:lnTo>
                    <a:pt x="3791436" y="1989142"/>
                  </a:lnTo>
                  <a:cubicBezTo>
                    <a:pt x="3791436" y="1991281"/>
                    <a:pt x="3790586" y="1993333"/>
                    <a:pt x="3789073" y="1994846"/>
                  </a:cubicBezTo>
                  <a:cubicBezTo>
                    <a:pt x="3787560" y="1996359"/>
                    <a:pt x="3785508" y="1997209"/>
                    <a:pt x="3783369" y="1997209"/>
                  </a:cubicBezTo>
                  <a:lnTo>
                    <a:pt x="8067" y="1997209"/>
                  </a:lnTo>
                  <a:cubicBezTo>
                    <a:pt x="5927" y="1997209"/>
                    <a:pt x="3876" y="1996359"/>
                    <a:pt x="2363" y="1994846"/>
                  </a:cubicBezTo>
                  <a:cubicBezTo>
                    <a:pt x="850" y="1993333"/>
                    <a:pt x="0" y="1991281"/>
                    <a:pt x="0" y="1989142"/>
                  </a:cubicBezTo>
                  <a:lnTo>
                    <a:pt x="0" y="8067"/>
                  </a:lnTo>
                  <a:cubicBezTo>
                    <a:pt x="0" y="5927"/>
                    <a:pt x="850" y="3876"/>
                    <a:pt x="2363" y="2363"/>
                  </a:cubicBezTo>
                  <a:cubicBezTo>
                    <a:pt x="3876" y="850"/>
                    <a:pt x="5927" y="0"/>
                    <a:pt x="8067" y="0"/>
                  </a:cubicBezTo>
                  <a:close/>
                </a:path>
              </a:pathLst>
            </a:custGeom>
            <a:solidFill>
              <a:srgbClr val="3A855D"/>
            </a:solidFill>
          </p:spPr>
          <p:txBody>
            <a:bodyPr/>
            <a:lstStyle/>
            <a:p>
              <a:endParaRPr lang="en-PH"/>
            </a:p>
          </p:txBody>
        </p:sp>
        <p:sp>
          <p:nvSpPr>
            <p:cNvPr id="5" name="TextBox 5">
              <a:extLst>
                <a:ext uri="{FF2B5EF4-FFF2-40B4-BE49-F238E27FC236}">
                  <a16:creationId xmlns:a16="http://schemas.microsoft.com/office/drawing/2014/main" id="{40F30D17-7A2F-D215-C956-B31031755A1F}"/>
                </a:ext>
              </a:extLst>
            </p:cNvPr>
            <p:cNvSpPr txBox="1"/>
            <p:nvPr/>
          </p:nvSpPr>
          <p:spPr>
            <a:xfrm>
              <a:off x="0" y="85725"/>
              <a:ext cx="3791436" cy="1911484"/>
            </a:xfrm>
            <a:prstGeom prst="rect">
              <a:avLst/>
            </a:prstGeom>
          </p:spPr>
          <p:txBody>
            <a:bodyPr lIns="50800" tIns="50800" rIns="50800" bIns="50800" rtlCol="0" anchor="ctr"/>
            <a:lstStyle/>
            <a:p>
              <a:pPr algn="ctr">
                <a:lnSpc>
                  <a:spcPts val="1925"/>
                </a:lnSpc>
              </a:pPr>
              <a:endParaRPr/>
            </a:p>
          </p:txBody>
        </p:sp>
      </p:grpSp>
      <p:sp>
        <p:nvSpPr>
          <p:cNvPr id="8" name="TextBox 7">
            <a:extLst>
              <a:ext uri="{FF2B5EF4-FFF2-40B4-BE49-F238E27FC236}">
                <a16:creationId xmlns:a16="http://schemas.microsoft.com/office/drawing/2014/main" id="{0780A27E-D9EF-8493-1A30-1B80E5D779B4}"/>
              </a:ext>
            </a:extLst>
          </p:cNvPr>
          <p:cNvSpPr txBox="1"/>
          <p:nvPr/>
        </p:nvSpPr>
        <p:spPr>
          <a:xfrm>
            <a:off x="533400" y="650518"/>
            <a:ext cx="17221200" cy="1184940"/>
          </a:xfrm>
          <a:prstGeom prst="rect">
            <a:avLst/>
          </a:prstGeom>
          <a:noFill/>
        </p:spPr>
        <p:txBody>
          <a:bodyPr wrap="square">
            <a:spAutoFit/>
          </a:bodyPr>
          <a:lstStyle/>
          <a:p>
            <a:r>
              <a:rPr lang="en-US" sz="4000" b="1" dirty="0">
                <a:solidFill>
                  <a:srgbClr val="FF0000"/>
                </a:solidFill>
                <a:highlight>
                  <a:srgbClr val="FFFF00"/>
                </a:highlight>
              </a:rPr>
              <a:t>True or False:  Quiz #3</a:t>
            </a:r>
          </a:p>
          <a:p>
            <a:endParaRPr lang="en-US" sz="3100" b="1" dirty="0">
              <a:solidFill>
                <a:srgbClr val="FF0000"/>
              </a:solidFill>
              <a:highlight>
                <a:srgbClr val="FFFF00"/>
              </a:highlight>
            </a:endParaRPr>
          </a:p>
        </p:txBody>
      </p:sp>
      <p:sp>
        <p:nvSpPr>
          <p:cNvPr id="7" name="TextBox 6">
            <a:extLst>
              <a:ext uri="{FF2B5EF4-FFF2-40B4-BE49-F238E27FC236}">
                <a16:creationId xmlns:a16="http://schemas.microsoft.com/office/drawing/2014/main" id="{F9D5D4FA-C059-5546-CA25-7BB5E1ED0AF6}"/>
              </a:ext>
            </a:extLst>
          </p:cNvPr>
          <p:cNvSpPr txBox="1"/>
          <p:nvPr/>
        </p:nvSpPr>
        <p:spPr>
          <a:xfrm>
            <a:off x="533400" y="1424291"/>
            <a:ext cx="16992600" cy="8217634"/>
          </a:xfrm>
          <a:prstGeom prst="rect">
            <a:avLst/>
          </a:prstGeom>
          <a:noFill/>
        </p:spPr>
        <p:txBody>
          <a:bodyPr wrap="square">
            <a:spAutoFit/>
          </a:bodyPr>
          <a:lstStyle/>
          <a:p>
            <a:r>
              <a:rPr lang="en-US" sz="4800" b="1" dirty="0">
                <a:solidFill>
                  <a:schemeClr val="bg1"/>
                </a:solidFill>
              </a:rPr>
              <a:t>11.Blockchain technology is considered one of the emerging technologies in Industry 4.0.</a:t>
            </a:r>
          </a:p>
          <a:p>
            <a:r>
              <a:rPr lang="en-US" sz="4800" b="1" dirty="0">
                <a:solidFill>
                  <a:schemeClr val="bg1"/>
                </a:solidFill>
              </a:rPr>
              <a:t>12.Virtual Reality (VR) and Augmented Reality (AR) can be used in training and industrial applications in the 4th Industrial Revolution.</a:t>
            </a:r>
          </a:p>
          <a:p>
            <a:r>
              <a:rPr lang="en-US" sz="4800" b="1" dirty="0">
                <a:solidFill>
                  <a:schemeClr val="bg1"/>
                </a:solidFill>
              </a:rPr>
              <a:t>13.The 4th Industrial Revolution began in the 18th century during the invention of the steam engine.</a:t>
            </a:r>
          </a:p>
          <a:p>
            <a:r>
              <a:rPr lang="en-US" sz="4800" b="1" dirty="0">
                <a:solidFill>
                  <a:schemeClr val="bg1"/>
                </a:solidFill>
              </a:rPr>
              <a:t>14.Industry 4.0 increases the demand for digital skills in the workforce.</a:t>
            </a:r>
          </a:p>
          <a:p>
            <a:r>
              <a:rPr lang="en-US" sz="4800" b="1" dirty="0">
                <a:solidFill>
                  <a:schemeClr val="bg1"/>
                </a:solidFill>
              </a:rPr>
              <a:t>15.Human workers are still important in Industry 4.0, especially in areas requiring creativity, decision-making, and ethics.</a:t>
            </a:r>
            <a:endParaRPr lang="en-PH" sz="4800" b="1" dirty="0">
              <a:solidFill>
                <a:schemeClr val="bg1"/>
              </a:solidFill>
            </a:endParaRPr>
          </a:p>
        </p:txBody>
      </p:sp>
    </p:spTree>
    <p:extLst>
      <p:ext uri="{BB962C8B-B14F-4D97-AF65-F5344CB8AC3E}">
        <p14:creationId xmlns:p14="http://schemas.microsoft.com/office/powerpoint/2010/main" val="3282285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F44942-5104-DA3C-EE21-665BBEE737E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0CB591B-8252-7118-F7C8-9A825AC558C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txBody>
          <a:bodyPr/>
          <a:lstStyle/>
          <a:p>
            <a:endParaRPr lang="en-PH"/>
          </a:p>
        </p:txBody>
      </p:sp>
      <p:grpSp>
        <p:nvGrpSpPr>
          <p:cNvPr id="3" name="Group 3">
            <a:extLst>
              <a:ext uri="{FF2B5EF4-FFF2-40B4-BE49-F238E27FC236}">
                <a16:creationId xmlns:a16="http://schemas.microsoft.com/office/drawing/2014/main" id="{3B8B98F5-413D-5E58-8853-5AFA74CAE563}"/>
              </a:ext>
            </a:extLst>
          </p:cNvPr>
          <p:cNvGrpSpPr/>
          <p:nvPr/>
        </p:nvGrpSpPr>
        <p:grpSpPr>
          <a:xfrm>
            <a:off x="228600" y="342900"/>
            <a:ext cx="17830800" cy="9829799"/>
            <a:chOff x="0" y="0"/>
            <a:chExt cx="3791436" cy="1997209"/>
          </a:xfrm>
        </p:grpSpPr>
        <p:sp>
          <p:nvSpPr>
            <p:cNvPr id="4" name="Freeform 4">
              <a:extLst>
                <a:ext uri="{FF2B5EF4-FFF2-40B4-BE49-F238E27FC236}">
                  <a16:creationId xmlns:a16="http://schemas.microsoft.com/office/drawing/2014/main" id="{BE71BC60-DBF1-773A-FB5E-0620434E332C}"/>
                </a:ext>
              </a:extLst>
            </p:cNvPr>
            <p:cNvSpPr/>
            <p:nvPr/>
          </p:nvSpPr>
          <p:spPr>
            <a:xfrm>
              <a:off x="0" y="0"/>
              <a:ext cx="3791436" cy="1997209"/>
            </a:xfrm>
            <a:custGeom>
              <a:avLst/>
              <a:gdLst/>
              <a:ahLst/>
              <a:cxnLst/>
              <a:rect l="l" t="t" r="r" b="b"/>
              <a:pathLst>
                <a:path w="3791436" h="1997209">
                  <a:moveTo>
                    <a:pt x="8067" y="0"/>
                  </a:moveTo>
                  <a:lnTo>
                    <a:pt x="3783369" y="0"/>
                  </a:lnTo>
                  <a:cubicBezTo>
                    <a:pt x="3785508" y="0"/>
                    <a:pt x="3787560" y="850"/>
                    <a:pt x="3789073" y="2363"/>
                  </a:cubicBezTo>
                  <a:cubicBezTo>
                    <a:pt x="3790586" y="3876"/>
                    <a:pt x="3791436" y="5927"/>
                    <a:pt x="3791436" y="8067"/>
                  </a:cubicBezTo>
                  <a:lnTo>
                    <a:pt x="3791436" y="1989142"/>
                  </a:lnTo>
                  <a:cubicBezTo>
                    <a:pt x="3791436" y="1991281"/>
                    <a:pt x="3790586" y="1993333"/>
                    <a:pt x="3789073" y="1994846"/>
                  </a:cubicBezTo>
                  <a:cubicBezTo>
                    <a:pt x="3787560" y="1996359"/>
                    <a:pt x="3785508" y="1997209"/>
                    <a:pt x="3783369" y="1997209"/>
                  </a:cubicBezTo>
                  <a:lnTo>
                    <a:pt x="8067" y="1997209"/>
                  </a:lnTo>
                  <a:cubicBezTo>
                    <a:pt x="5927" y="1997209"/>
                    <a:pt x="3876" y="1996359"/>
                    <a:pt x="2363" y="1994846"/>
                  </a:cubicBezTo>
                  <a:cubicBezTo>
                    <a:pt x="850" y="1993333"/>
                    <a:pt x="0" y="1991281"/>
                    <a:pt x="0" y="1989142"/>
                  </a:cubicBezTo>
                  <a:lnTo>
                    <a:pt x="0" y="8067"/>
                  </a:lnTo>
                  <a:cubicBezTo>
                    <a:pt x="0" y="5927"/>
                    <a:pt x="850" y="3876"/>
                    <a:pt x="2363" y="2363"/>
                  </a:cubicBezTo>
                  <a:cubicBezTo>
                    <a:pt x="3876" y="850"/>
                    <a:pt x="5927" y="0"/>
                    <a:pt x="8067" y="0"/>
                  </a:cubicBezTo>
                  <a:close/>
                </a:path>
              </a:pathLst>
            </a:custGeom>
            <a:solidFill>
              <a:srgbClr val="3A855D"/>
            </a:solidFill>
          </p:spPr>
          <p:txBody>
            <a:bodyPr/>
            <a:lstStyle/>
            <a:p>
              <a:endParaRPr lang="en-PH"/>
            </a:p>
          </p:txBody>
        </p:sp>
        <p:sp>
          <p:nvSpPr>
            <p:cNvPr id="5" name="TextBox 5">
              <a:extLst>
                <a:ext uri="{FF2B5EF4-FFF2-40B4-BE49-F238E27FC236}">
                  <a16:creationId xmlns:a16="http://schemas.microsoft.com/office/drawing/2014/main" id="{57F78415-B252-073B-B61B-B3227E909C75}"/>
                </a:ext>
              </a:extLst>
            </p:cNvPr>
            <p:cNvSpPr txBox="1"/>
            <p:nvPr/>
          </p:nvSpPr>
          <p:spPr>
            <a:xfrm>
              <a:off x="0" y="85725"/>
              <a:ext cx="3791436" cy="1911484"/>
            </a:xfrm>
            <a:prstGeom prst="rect">
              <a:avLst/>
            </a:prstGeom>
          </p:spPr>
          <p:txBody>
            <a:bodyPr lIns="50800" tIns="50800" rIns="50800" bIns="50800" rtlCol="0" anchor="ctr"/>
            <a:lstStyle/>
            <a:p>
              <a:pPr algn="ctr">
                <a:lnSpc>
                  <a:spcPts val="1925"/>
                </a:lnSpc>
              </a:pPr>
              <a:endParaRPr/>
            </a:p>
          </p:txBody>
        </p:sp>
      </p:grpSp>
    </p:spTree>
    <p:extLst>
      <p:ext uri="{BB962C8B-B14F-4D97-AF65-F5344CB8AC3E}">
        <p14:creationId xmlns:p14="http://schemas.microsoft.com/office/powerpoint/2010/main" val="1364810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txBody>
          <a:bodyPr/>
          <a:lstStyle/>
          <a:p>
            <a:endParaRPr lang="en-PH"/>
          </a:p>
        </p:txBody>
      </p:sp>
      <p:grpSp>
        <p:nvGrpSpPr>
          <p:cNvPr id="3" name="Group 3"/>
          <p:cNvGrpSpPr/>
          <p:nvPr/>
        </p:nvGrpSpPr>
        <p:grpSpPr>
          <a:xfrm>
            <a:off x="2563884" y="1675147"/>
            <a:ext cx="14395608" cy="7583153"/>
            <a:chOff x="0" y="0"/>
            <a:chExt cx="3791436" cy="1997209"/>
          </a:xfrm>
        </p:grpSpPr>
        <p:sp>
          <p:nvSpPr>
            <p:cNvPr id="4" name="Freeform 4"/>
            <p:cNvSpPr/>
            <p:nvPr/>
          </p:nvSpPr>
          <p:spPr>
            <a:xfrm>
              <a:off x="0" y="0"/>
              <a:ext cx="3791436" cy="1997209"/>
            </a:xfrm>
            <a:custGeom>
              <a:avLst/>
              <a:gdLst/>
              <a:ahLst/>
              <a:cxnLst/>
              <a:rect l="l" t="t" r="r" b="b"/>
              <a:pathLst>
                <a:path w="3791436" h="1997209">
                  <a:moveTo>
                    <a:pt x="8067" y="0"/>
                  </a:moveTo>
                  <a:lnTo>
                    <a:pt x="3783369" y="0"/>
                  </a:lnTo>
                  <a:cubicBezTo>
                    <a:pt x="3785508" y="0"/>
                    <a:pt x="3787560" y="850"/>
                    <a:pt x="3789073" y="2363"/>
                  </a:cubicBezTo>
                  <a:cubicBezTo>
                    <a:pt x="3790586" y="3876"/>
                    <a:pt x="3791436" y="5927"/>
                    <a:pt x="3791436" y="8067"/>
                  </a:cubicBezTo>
                  <a:lnTo>
                    <a:pt x="3791436" y="1989142"/>
                  </a:lnTo>
                  <a:cubicBezTo>
                    <a:pt x="3791436" y="1991281"/>
                    <a:pt x="3790586" y="1993333"/>
                    <a:pt x="3789073" y="1994846"/>
                  </a:cubicBezTo>
                  <a:cubicBezTo>
                    <a:pt x="3787560" y="1996359"/>
                    <a:pt x="3785508" y="1997209"/>
                    <a:pt x="3783369" y="1997209"/>
                  </a:cubicBezTo>
                  <a:lnTo>
                    <a:pt x="8067" y="1997209"/>
                  </a:lnTo>
                  <a:cubicBezTo>
                    <a:pt x="5927" y="1997209"/>
                    <a:pt x="3876" y="1996359"/>
                    <a:pt x="2363" y="1994846"/>
                  </a:cubicBezTo>
                  <a:cubicBezTo>
                    <a:pt x="850" y="1993333"/>
                    <a:pt x="0" y="1991281"/>
                    <a:pt x="0" y="1989142"/>
                  </a:cubicBezTo>
                  <a:lnTo>
                    <a:pt x="0" y="8067"/>
                  </a:lnTo>
                  <a:cubicBezTo>
                    <a:pt x="0" y="5927"/>
                    <a:pt x="850" y="3876"/>
                    <a:pt x="2363" y="2363"/>
                  </a:cubicBezTo>
                  <a:cubicBezTo>
                    <a:pt x="3876" y="850"/>
                    <a:pt x="5927" y="0"/>
                    <a:pt x="8067" y="0"/>
                  </a:cubicBezTo>
                  <a:close/>
                </a:path>
              </a:pathLst>
            </a:custGeom>
            <a:solidFill>
              <a:srgbClr val="3A855D"/>
            </a:solidFill>
          </p:spPr>
          <p:txBody>
            <a:bodyPr/>
            <a:lstStyle/>
            <a:p>
              <a:endParaRPr lang="en-PH"/>
            </a:p>
          </p:txBody>
        </p:sp>
        <p:sp>
          <p:nvSpPr>
            <p:cNvPr id="5" name="TextBox 5"/>
            <p:cNvSpPr txBox="1"/>
            <p:nvPr/>
          </p:nvSpPr>
          <p:spPr>
            <a:xfrm>
              <a:off x="0" y="85725"/>
              <a:ext cx="3791436" cy="1911484"/>
            </a:xfrm>
            <a:prstGeom prst="rect">
              <a:avLst/>
            </a:prstGeom>
          </p:spPr>
          <p:txBody>
            <a:bodyPr lIns="50800" tIns="50800" rIns="50800" bIns="50800" rtlCol="0" anchor="ctr"/>
            <a:lstStyle/>
            <a:p>
              <a:pPr algn="ctr">
                <a:lnSpc>
                  <a:spcPts val="1925"/>
                </a:lnSpc>
              </a:pPr>
              <a:endParaRPr/>
            </a:p>
          </p:txBody>
        </p:sp>
      </p:grpSp>
      <p:sp>
        <p:nvSpPr>
          <p:cNvPr id="6" name="TextBox 6"/>
          <p:cNvSpPr txBox="1"/>
          <p:nvPr/>
        </p:nvSpPr>
        <p:spPr>
          <a:xfrm>
            <a:off x="4448099" y="2859555"/>
            <a:ext cx="10627176" cy="6240779"/>
          </a:xfrm>
          <a:prstGeom prst="rect">
            <a:avLst/>
          </a:prstGeom>
        </p:spPr>
        <p:txBody>
          <a:bodyPr lIns="0" tIns="0" rIns="0" bIns="0" rtlCol="0" anchor="t">
            <a:spAutoFit/>
          </a:bodyPr>
          <a:lstStyle/>
          <a:p>
            <a:pPr algn="ctr">
              <a:lnSpc>
                <a:spcPts val="8159"/>
              </a:lnSpc>
            </a:pPr>
            <a:r>
              <a:rPr lang="en-US" sz="8499" spc="-696">
                <a:solidFill>
                  <a:srgbClr val="F1F0EC"/>
                </a:solidFill>
                <a:latin typeface="Public Sans"/>
                <a:ea typeface="Public Sans"/>
                <a:cs typeface="Public Sans"/>
                <a:sym typeface="Public Sans"/>
              </a:rPr>
              <a:t> The Three General Perspectives that analyze the Reasons for the Establishment of Globalization.   </a:t>
            </a:r>
          </a:p>
          <a:p>
            <a:pPr algn="ctr">
              <a:lnSpc>
                <a:spcPts val="8159"/>
              </a:lnSpc>
            </a:pPr>
            <a:endParaRPr lang="en-US" sz="8499" spc="-696">
              <a:solidFill>
                <a:srgbClr val="F1F0EC"/>
              </a:solidFill>
              <a:latin typeface="Public Sans"/>
              <a:ea typeface="Public Sans"/>
              <a:cs typeface="Public Sans"/>
              <a:sym typeface="Public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txBody>
          <a:bodyPr/>
          <a:lstStyle/>
          <a:p>
            <a:endParaRPr lang="en-PH"/>
          </a:p>
        </p:txBody>
      </p:sp>
      <p:grpSp>
        <p:nvGrpSpPr>
          <p:cNvPr id="3" name="Group 3"/>
          <p:cNvGrpSpPr/>
          <p:nvPr/>
        </p:nvGrpSpPr>
        <p:grpSpPr>
          <a:xfrm>
            <a:off x="10447630" y="-1"/>
            <a:ext cx="314174" cy="10287001"/>
            <a:chOff x="0" y="0"/>
            <a:chExt cx="87993" cy="3362084"/>
          </a:xfrm>
        </p:grpSpPr>
        <p:sp>
          <p:nvSpPr>
            <p:cNvPr id="4" name="Freeform 4"/>
            <p:cNvSpPr/>
            <p:nvPr/>
          </p:nvSpPr>
          <p:spPr>
            <a:xfrm>
              <a:off x="0" y="0"/>
              <a:ext cx="87993" cy="3362084"/>
            </a:xfrm>
            <a:custGeom>
              <a:avLst/>
              <a:gdLst/>
              <a:ahLst/>
              <a:cxnLst/>
              <a:rect l="l" t="t" r="r" b="b"/>
              <a:pathLst>
                <a:path w="87993" h="3362084">
                  <a:moveTo>
                    <a:pt x="43996" y="0"/>
                  </a:moveTo>
                  <a:lnTo>
                    <a:pt x="43996" y="0"/>
                  </a:lnTo>
                  <a:cubicBezTo>
                    <a:pt x="68295" y="0"/>
                    <a:pt x="87993" y="19698"/>
                    <a:pt x="87993" y="43996"/>
                  </a:cubicBezTo>
                  <a:lnTo>
                    <a:pt x="87993" y="3318088"/>
                  </a:lnTo>
                  <a:cubicBezTo>
                    <a:pt x="87993" y="3342386"/>
                    <a:pt x="68295" y="3362084"/>
                    <a:pt x="43996" y="3362084"/>
                  </a:cubicBezTo>
                  <a:lnTo>
                    <a:pt x="43996" y="3362084"/>
                  </a:lnTo>
                  <a:cubicBezTo>
                    <a:pt x="19698" y="3362084"/>
                    <a:pt x="0" y="3342386"/>
                    <a:pt x="0" y="3318088"/>
                  </a:cubicBezTo>
                  <a:lnTo>
                    <a:pt x="0" y="43996"/>
                  </a:lnTo>
                  <a:cubicBezTo>
                    <a:pt x="0" y="19698"/>
                    <a:pt x="19698" y="0"/>
                    <a:pt x="43996" y="0"/>
                  </a:cubicBezTo>
                  <a:close/>
                </a:path>
              </a:pathLst>
            </a:custGeom>
            <a:solidFill>
              <a:srgbClr val="3A855D"/>
            </a:solidFill>
          </p:spPr>
          <p:txBody>
            <a:bodyPr/>
            <a:lstStyle/>
            <a:p>
              <a:endParaRPr lang="en-PH"/>
            </a:p>
          </p:txBody>
        </p:sp>
        <p:sp>
          <p:nvSpPr>
            <p:cNvPr id="5" name="TextBox 5"/>
            <p:cNvSpPr txBox="1"/>
            <p:nvPr/>
          </p:nvSpPr>
          <p:spPr>
            <a:xfrm>
              <a:off x="0" y="85725"/>
              <a:ext cx="87993" cy="3276359"/>
            </a:xfrm>
            <a:prstGeom prst="rect">
              <a:avLst/>
            </a:prstGeom>
          </p:spPr>
          <p:txBody>
            <a:bodyPr lIns="50800" tIns="50800" rIns="50800" bIns="50800" rtlCol="0" anchor="ctr"/>
            <a:lstStyle/>
            <a:p>
              <a:pPr algn="ctr">
                <a:lnSpc>
                  <a:spcPts val="1925"/>
                </a:lnSpc>
              </a:pPr>
              <a:endParaRPr/>
            </a:p>
          </p:txBody>
        </p:sp>
      </p:grpSp>
      <p:sp>
        <p:nvSpPr>
          <p:cNvPr id="6" name="Freeform 6"/>
          <p:cNvSpPr/>
          <p:nvPr/>
        </p:nvSpPr>
        <p:spPr>
          <a:xfrm>
            <a:off x="10761804" y="3890976"/>
            <a:ext cx="7334396" cy="6396024"/>
          </a:xfrm>
          <a:custGeom>
            <a:avLst/>
            <a:gdLst/>
            <a:ahLst/>
            <a:cxnLst/>
            <a:rect l="l" t="t" r="r" b="b"/>
            <a:pathLst>
              <a:path w="7334396" h="6396024">
                <a:moveTo>
                  <a:pt x="0" y="0"/>
                </a:moveTo>
                <a:lnTo>
                  <a:pt x="7334396" y="0"/>
                </a:lnTo>
                <a:lnTo>
                  <a:pt x="7334396" y="6396024"/>
                </a:lnTo>
                <a:lnTo>
                  <a:pt x="0" y="6396024"/>
                </a:lnTo>
                <a:lnTo>
                  <a:pt x="0" y="0"/>
                </a:lnTo>
                <a:close/>
              </a:path>
            </a:pathLst>
          </a:custGeom>
          <a:blipFill>
            <a:blip r:embed="rId3"/>
            <a:stretch>
              <a:fillRect l="-33251" r="-33251"/>
            </a:stretch>
          </a:blipFill>
        </p:spPr>
        <p:txBody>
          <a:bodyPr/>
          <a:lstStyle/>
          <a:p>
            <a:endParaRPr lang="en-PH"/>
          </a:p>
        </p:txBody>
      </p:sp>
      <p:sp>
        <p:nvSpPr>
          <p:cNvPr id="7" name="Freeform 7"/>
          <p:cNvSpPr/>
          <p:nvPr/>
        </p:nvSpPr>
        <p:spPr>
          <a:xfrm>
            <a:off x="10604717" y="0"/>
            <a:ext cx="7491483" cy="6396024"/>
          </a:xfrm>
          <a:custGeom>
            <a:avLst/>
            <a:gdLst/>
            <a:ahLst/>
            <a:cxnLst/>
            <a:rect l="l" t="t" r="r" b="b"/>
            <a:pathLst>
              <a:path w="7491483" h="6396024">
                <a:moveTo>
                  <a:pt x="0" y="0"/>
                </a:moveTo>
                <a:lnTo>
                  <a:pt x="7491483" y="0"/>
                </a:lnTo>
                <a:lnTo>
                  <a:pt x="7491483" y="6396024"/>
                </a:lnTo>
                <a:lnTo>
                  <a:pt x="0" y="6396024"/>
                </a:lnTo>
                <a:lnTo>
                  <a:pt x="0" y="0"/>
                </a:lnTo>
                <a:close/>
              </a:path>
            </a:pathLst>
          </a:custGeom>
          <a:blipFill>
            <a:blip r:embed="rId3"/>
            <a:stretch>
              <a:fillRect l="-32554" r="-30457"/>
            </a:stretch>
          </a:blipFill>
        </p:spPr>
        <p:txBody>
          <a:bodyPr/>
          <a:lstStyle/>
          <a:p>
            <a:endParaRPr lang="en-PH"/>
          </a:p>
        </p:txBody>
      </p:sp>
      <p:sp>
        <p:nvSpPr>
          <p:cNvPr id="8" name="Freeform 8"/>
          <p:cNvSpPr/>
          <p:nvPr/>
        </p:nvSpPr>
        <p:spPr>
          <a:xfrm>
            <a:off x="11990021" y="2549475"/>
            <a:ext cx="5269279" cy="6708825"/>
          </a:xfrm>
          <a:custGeom>
            <a:avLst/>
            <a:gdLst/>
            <a:ahLst/>
            <a:cxnLst/>
            <a:rect l="l" t="t" r="r" b="b"/>
            <a:pathLst>
              <a:path w="5269279" h="6708825">
                <a:moveTo>
                  <a:pt x="0" y="0"/>
                </a:moveTo>
                <a:lnTo>
                  <a:pt x="5269279" y="0"/>
                </a:lnTo>
                <a:lnTo>
                  <a:pt x="5269279" y="6708825"/>
                </a:lnTo>
                <a:lnTo>
                  <a:pt x="0" y="6708825"/>
                </a:lnTo>
                <a:lnTo>
                  <a:pt x="0" y="0"/>
                </a:lnTo>
                <a:close/>
              </a:path>
            </a:pathLst>
          </a:custGeom>
          <a:blipFill>
            <a:blip r:embed="rId4"/>
            <a:stretch>
              <a:fillRect/>
            </a:stretch>
          </a:blipFill>
        </p:spPr>
        <p:txBody>
          <a:bodyPr/>
          <a:lstStyle/>
          <a:p>
            <a:endParaRPr lang="en-PH"/>
          </a:p>
        </p:txBody>
      </p:sp>
      <p:sp>
        <p:nvSpPr>
          <p:cNvPr id="9" name="TextBox 9"/>
          <p:cNvSpPr txBox="1"/>
          <p:nvPr/>
        </p:nvSpPr>
        <p:spPr>
          <a:xfrm>
            <a:off x="1682422" y="423496"/>
            <a:ext cx="8261242" cy="2125979"/>
          </a:xfrm>
          <a:prstGeom prst="rect">
            <a:avLst/>
          </a:prstGeom>
        </p:spPr>
        <p:txBody>
          <a:bodyPr lIns="0" tIns="0" rIns="0" bIns="0" rtlCol="0" anchor="t">
            <a:spAutoFit/>
          </a:bodyPr>
          <a:lstStyle/>
          <a:p>
            <a:pPr algn="l">
              <a:lnSpc>
                <a:spcPts val="8159"/>
              </a:lnSpc>
            </a:pPr>
            <a:r>
              <a:rPr lang="en-US" sz="8499" spc="-696">
                <a:solidFill>
                  <a:srgbClr val="3A855D"/>
                </a:solidFill>
                <a:latin typeface="Public Sans"/>
                <a:ea typeface="Public Sans"/>
                <a:cs typeface="Public Sans"/>
                <a:sym typeface="Public Sans"/>
              </a:rPr>
              <a:t>World-System Perspective</a:t>
            </a:r>
          </a:p>
        </p:txBody>
      </p:sp>
      <p:sp>
        <p:nvSpPr>
          <p:cNvPr id="10" name="TextBox 10"/>
          <p:cNvSpPr txBox="1"/>
          <p:nvPr/>
        </p:nvSpPr>
        <p:spPr>
          <a:xfrm>
            <a:off x="670809" y="2492325"/>
            <a:ext cx="9585021" cy="8592096"/>
          </a:xfrm>
          <a:prstGeom prst="rect">
            <a:avLst/>
          </a:prstGeom>
        </p:spPr>
        <p:txBody>
          <a:bodyPr wrap="square" lIns="0" tIns="0" rIns="0" bIns="0" rtlCol="0" anchor="t">
            <a:spAutoFit/>
          </a:bodyPr>
          <a:lstStyle/>
          <a:p>
            <a:pPr marL="0" lvl="0" indent="0" algn="l">
              <a:lnSpc>
                <a:spcPts val="4589"/>
              </a:lnSpc>
              <a:spcBef>
                <a:spcPct val="0"/>
              </a:spcBef>
            </a:pPr>
            <a:r>
              <a:rPr lang="en-US" sz="3399" b="1" spc="203" dirty="0">
                <a:solidFill>
                  <a:srgbClr val="000000"/>
                </a:solidFill>
                <a:latin typeface="Public Sans Medium"/>
                <a:ea typeface="Public Sans Medium"/>
                <a:cs typeface="Public Sans Medium"/>
                <a:sym typeface="Public Sans Medium"/>
              </a:rPr>
              <a:t>Devel</a:t>
            </a:r>
            <a:r>
              <a:rPr lang="en-US" sz="3399" b="1" u="none" spc="203" dirty="0">
                <a:solidFill>
                  <a:srgbClr val="000000"/>
                </a:solidFill>
                <a:latin typeface="Public Sans Medium"/>
                <a:ea typeface="Public Sans Medium"/>
                <a:cs typeface="Public Sans Medium"/>
                <a:sym typeface="Public Sans Medium"/>
              </a:rPr>
              <a:t>oped by Immanuel Wallerstein, this theory divides the world into:</a:t>
            </a:r>
          </a:p>
          <a:p>
            <a:pPr marL="734051" lvl="1" indent="-367026" algn="l">
              <a:lnSpc>
                <a:spcPts val="4589"/>
              </a:lnSpc>
              <a:spcBef>
                <a:spcPct val="0"/>
              </a:spcBef>
              <a:buFont typeface="Arial"/>
              <a:buChar char="•"/>
            </a:pPr>
            <a:r>
              <a:rPr lang="en-US" sz="3399" b="1" u="none" spc="203" dirty="0">
                <a:solidFill>
                  <a:srgbClr val="000000"/>
                </a:solidFill>
                <a:latin typeface="Public Sans Medium"/>
                <a:ea typeface="Public Sans Medium"/>
                <a:cs typeface="Public Sans Medium"/>
                <a:sym typeface="Public Sans Medium"/>
              </a:rPr>
              <a:t>Core countries (wealthy, industrialized nations that control global trade and technology)</a:t>
            </a:r>
          </a:p>
          <a:p>
            <a:pPr marL="734051" lvl="1" indent="-367026" algn="l">
              <a:lnSpc>
                <a:spcPts val="4589"/>
              </a:lnSpc>
              <a:spcBef>
                <a:spcPct val="0"/>
              </a:spcBef>
              <a:buFont typeface="Arial"/>
              <a:buChar char="•"/>
            </a:pPr>
            <a:r>
              <a:rPr lang="en-US" sz="3399" b="1" u="none" spc="203" dirty="0">
                <a:solidFill>
                  <a:srgbClr val="000000"/>
                </a:solidFill>
                <a:latin typeface="Public Sans Medium"/>
                <a:ea typeface="Public Sans Medium"/>
                <a:cs typeface="Public Sans Medium"/>
                <a:sym typeface="Public Sans Medium"/>
              </a:rPr>
              <a:t>Semi-periphery countries (developing nations that serve as intermediaries)</a:t>
            </a:r>
          </a:p>
          <a:p>
            <a:pPr marL="734051" lvl="1" indent="-367026" algn="l">
              <a:lnSpc>
                <a:spcPts val="4589"/>
              </a:lnSpc>
              <a:spcBef>
                <a:spcPct val="0"/>
              </a:spcBef>
              <a:buFont typeface="Arial"/>
              <a:buChar char="•"/>
            </a:pPr>
            <a:r>
              <a:rPr lang="en-US" sz="3399" b="1" u="none" spc="203" dirty="0">
                <a:solidFill>
                  <a:srgbClr val="000000"/>
                </a:solidFill>
                <a:latin typeface="Public Sans Medium"/>
                <a:ea typeface="Public Sans Medium"/>
                <a:cs typeface="Public Sans Medium"/>
                <a:sym typeface="Public Sans Medium"/>
              </a:rPr>
              <a:t>Periphery countries (poor nations that supply raw materials and cheap labor)</a:t>
            </a:r>
          </a:p>
          <a:p>
            <a:pPr marL="0" lvl="0" indent="0" algn="l">
              <a:lnSpc>
                <a:spcPts val="4589"/>
              </a:lnSpc>
              <a:spcBef>
                <a:spcPct val="0"/>
              </a:spcBef>
            </a:pPr>
            <a:r>
              <a:rPr lang="en-US" sz="3399" b="1" u="none" spc="203" dirty="0">
                <a:solidFill>
                  <a:srgbClr val="000000"/>
                </a:solidFill>
                <a:latin typeface="Public Sans Medium"/>
                <a:ea typeface="Public Sans Medium"/>
                <a:cs typeface="Public Sans Medium"/>
                <a:sym typeface="Public Sans Medium"/>
              </a:rPr>
              <a:t>This perspective sees globalization as an unequal system where rich nations exploit poorer ones.</a:t>
            </a:r>
          </a:p>
          <a:p>
            <a:pPr marL="0" lvl="0" indent="0" algn="l">
              <a:lnSpc>
                <a:spcPts val="3644"/>
              </a:lnSpc>
              <a:spcBef>
                <a:spcPct val="0"/>
              </a:spcBef>
            </a:pPr>
            <a:endParaRPr lang="en-US" sz="3399" b="1" u="none" spc="203" dirty="0">
              <a:solidFill>
                <a:srgbClr val="000000"/>
              </a:solidFill>
              <a:latin typeface="Public Sans Medium"/>
              <a:ea typeface="Public Sans Medium"/>
              <a:cs typeface="Public Sans Medium"/>
              <a:sym typeface="Public Sans Medium"/>
            </a:endParaRPr>
          </a:p>
          <a:p>
            <a:pPr marL="0" lvl="0" indent="0" algn="l">
              <a:lnSpc>
                <a:spcPts val="3644"/>
              </a:lnSpc>
              <a:spcBef>
                <a:spcPct val="0"/>
              </a:spcBef>
            </a:pPr>
            <a:endParaRPr lang="en-US" sz="3399" b="1" u="none" spc="203" dirty="0">
              <a:solidFill>
                <a:srgbClr val="000000"/>
              </a:solidFill>
              <a:latin typeface="Public Sans Medium"/>
              <a:ea typeface="Public Sans Medium"/>
              <a:cs typeface="Public Sans Medium"/>
              <a:sym typeface="Public Sans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PH"/>
          </a:p>
        </p:txBody>
      </p:sp>
      <p:sp>
        <p:nvSpPr>
          <p:cNvPr id="3" name="TextBox 3"/>
          <p:cNvSpPr txBox="1"/>
          <p:nvPr/>
        </p:nvSpPr>
        <p:spPr>
          <a:xfrm>
            <a:off x="427995" y="311817"/>
            <a:ext cx="11064256" cy="2882896"/>
          </a:xfrm>
          <a:prstGeom prst="rect">
            <a:avLst/>
          </a:prstGeom>
        </p:spPr>
        <p:txBody>
          <a:bodyPr lIns="0" tIns="0" rIns="0" bIns="0" rtlCol="0" anchor="t">
            <a:spAutoFit/>
          </a:bodyPr>
          <a:lstStyle/>
          <a:p>
            <a:pPr algn="l">
              <a:lnSpc>
                <a:spcPts val="9999"/>
              </a:lnSpc>
            </a:pPr>
            <a:r>
              <a:rPr lang="en-US" sz="9999" b="1">
                <a:solidFill>
                  <a:srgbClr val="F8F8F8"/>
                </a:solidFill>
                <a:latin typeface="Agrandir Bold"/>
                <a:ea typeface="Agrandir Bold"/>
                <a:cs typeface="Agrandir Bold"/>
                <a:sym typeface="Agrandir Bold"/>
              </a:rPr>
              <a:t>World-System Perspective</a:t>
            </a:r>
          </a:p>
        </p:txBody>
      </p:sp>
      <p:sp>
        <p:nvSpPr>
          <p:cNvPr id="4" name="TextBox 4"/>
          <p:cNvSpPr txBox="1"/>
          <p:nvPr/>
        </p:nvSpPr>
        <p:spPr>
          <a:xfrm>
            <a:off x="427995" y="3191650"/>
            <a:ext cx="17450963" cy="6805042"/>
          </a:xfrm>
          <a:prstGeom prst="rect">
            <a:avLst/>
          </a:prstGeom>
        </p:spPr>
        <p:txBody>
          <a:bodyPr lIns="0" tIns="0" rIns="0" bIns="0" rtlCol="0" anchor="t">
            <a:spAutoFit/>
          </a:bodyPr>
          <a:lstStyle/>
          <a:p>
            <a:pPr algn="just">
              <a:lnSpc>
                <a:spcPts val="4844"/>
              </a:lnSpc>
            </a:pPr>
            <a:r>
              <a:rPr lang="en-US" sz="3814">
                <a:solidFill>
                  <a:srgbClr val="F8F8F8"/>
                </a:solidFill>
                <a:latin typeface="Agrandir"/>
                <a:ea typeface="Agrandir"/>
                <a:cs typeface="Agrandir"/>
                <a:sym typeface="Agrandir"/>
              </a:rPr>
              <a:t>Examples:</a:t>
            </a:r>
          </a:p>
          <a:p>
            <a:pPr algn="just">
              <a:lnSpc>
                <a:spcPts val="4844"/>
              </a:lnSpc>
            </a:pPr>
            <a:r>
              <a:rPr lang="en-US" sz="3814">
                <a:solidFill>
                  <a:srgbClr val="F8F8F8"/>
                </a:solidFill>
                <a:latin typeface="Agrandir"/>
                <a:ea typeface="Agrandir"/>
                <a:cs typeface="Agrandir"/>
                <a:sym typeface="Agrandir"/>
              </a:rPr>
              <a:t>🔹 </a:t>
            </a:r>
            <a:r>
              <a:rPr lang="en-US" sz="3814">
                <a:solidFill>
                  <a:srgbClr val="7ED957"/>
                </a:solidFill>
                <a:latin typeface="Agrandir"/>
                <a:ea typeface="Agrandir"/>
                <a:cs typeface="Agrandir"/>
                <a:sym typeface="Agrandir"/>
              </a:rPr>
              <a:t>Fast Fashion Industry </a:t>
            </a:r>
            <a:r>
              <a:rPr lang="en-US" sz="3814">
                <a:solidFill>
                  <a:srgbClr val="F8F8F8"/>
                </a:solidFill>
                <a:latin typeface="Agrandir"/>
                <a:ea typeface="Agrandir"/>
                <a:cs typeface="Agrandir"/>
                <a:sym typeface="Agrandir"/>
              </a:rPr>
              <a:t>– Brands like H&amp;M, Zara, and Nike (core countries) produce clothing in Bangladesh, Vietnam, and Ethiopia (periphery countries), taking advantage of cheap labor and weak labor laws.</a:t>
            </a:r>
          </a:p>
          <a:p>
            <a:pPr algn="just">
              <a:lnSpc>
                <a:spcPts val="4844"/>
              </a:lnSpc>
            </a:pPr>
            <a:r>
              <a:rPr lang="en-US" sz="3814">
                <a:solidFill>
                  <a:srgbClr val="F8F8F8"/>
                </a:solidFill>
                <a:latin typeface="Agrandir"/>
                <a:ea typeface="Agrandir"/>
                <a:cs typeface="Agrandir"/>
                <a:sym typeface="Agrandir"/>
              </a:rPr>
              <a:t>🔹 </a:t>
            </a:r>
            <a:r>
              <a:rPr lang="en-US" sz="3814">
                <a:solidFill>
                  <a:srgbClr val="7ED957"/>
                </a:solidFill>
                <a:latin typeface="Agrandir"/>
                <a:ea typeface="Agrandir"/>
                <a:cs typeface="Agrandir"/>
                <a:sym typeface="Agrandir"/>
              </a:rPr>
              <a:t>Tech Manufacturing (Apple &amp; China) </a:t>
            </a:r>
            <a:r>
              <a:rPr lang="en-US" sz="3814">
                <a:solidFill>
                  <a:srgbClr val="F8F8F8"/>
                </a:solidFill>
                <a:latin typeface="Agrandir"/>
                <a:ea typeface="Agrandir"/>
                <a:cs typeface="Agrandir"/>
                <a:sym typeface="Agrandir"/>
              </a:rPr>
              <a:t>– Apple (U.S., a core country) designs its products but relies on Chinese factories (semi-periphery) and suppliers from Africa (periphery, where minerals like cobalt are mined).</a:t>
            </a:r>
          </a:p>
          <a:p>
            <a:pPr algn="just">
              <a:lnSpc>
                <a:spcPts val="4844"/>
              </a:lnSpc>
            </a:pPr>
            <a:r>
              <a:rPr lang="en-US" sz="3814">
                <a:solidFill>
                  <a:srgbClr val="F8F8F8"/>
                </a:solidFill>
                <a:latin typeface="Agrandir"/>
                <a:ea typeface="Agrandir"/>
                <a:cs typeface="Agrandir"/>
                <a:sym typeface="Agrandir"/>
              </a:rPr>
              <a:t>🔹</a:t>
            </a:r>
            <a:r>
              <a:rPr lang="en-US" sz="3814">
                <a:solidFill>
                  <a:srgbClr val="7ED957"/>
                </a:solidFill>
                <a:latin typeface="Agrandir"/>
                <a:ea typeface="Agrandir"/>
                <a:cs typeface="Agrandir"/>
                <a:sym typeface="Agrandir"/>
              </a:rPr>
              <a:t> Agricultural Exports from Africa </a:t>
            </a:r>
            <a:r>
              <a:rPr lang="en-US" sz="3814">
                <a:solidFill>
                  <a:srgbClr val="F8F8F8"/>
                </a:solidFill>
                <a:latin typeface="Agrandir"/>
                <a:ea typeface="Agrandir"/>
                <a:cs typeface="Agrandir"/>
                <a:sym typeface="Agrandir"/>
              </a:rPr>
              <a:t>– European and American companies dominate coffee and cocoa production in countries like Ivory Coast and Ethiopia (periphery), while profits mostly benefit companies in core nations.</a:t>
            </a:r>
          </a:p>
          <a:p>
            <a:pPr algn="just">
              <a:lnSpc>
                <a:spcPts val="4844"/>
              </a:lnSpc>
            </a:pPr>
            <a:endParaRPr lang="en-US" sz="3814">
              <a:solidFill>
                <a:srgbClr val="F8F8F8"/>
              </a:solidFill>
              <a:latin typeface="Agrandir"/>
              <a:ea typeface="Agrandir"/>
              <a:cs typeface="Agrandir"/>
              <a:sym typeface="Agrandir"/>
            </a:endParaRPr>
          </a:p>
        </p:txBody>
      </p:sp>
      <p:sp>
        <p:nvSpPr>
          <p:cNvPr id="5" name="Freeform 5"/>
          <p:cNvSpPr/>
          <p:nvPr/>
        </p:nvSpPr>
        <p:spPr>
          <a:xfrm>
            <a:off x="14553957" y="0"/>
            <a:ext cx="3325000" cy="3325000"/>
          </a:xfrm>
          <a:custGeom>
            <a:avLst/>
            <a:gdLst/>
            <a:ahLst/>
            <a:cxnLst/>
            <a:rect l="l" t="t" r="r" b="b"/>
            <a:pathLst>
              <a:path w="3325000" h="3325000">
                <a:moveTo>
                  <a:pt x="0" y="0"/>
                </a:moveTo>
                <a:lnTo>
                  <a:pt x="3325000" y="0"/>
                </a:lnTo>
                <a:lnTo>
                  <a:pt x="3325000" y="3325000"/>
                </a:lnTo>
                <a:lnTo>
                  <a:pt x="0" y="3325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964" y="-19923"/>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PH" dirty="0"/>
          </a:p>
        </p:txBody>
      </p:sp>
      <p:grpSp>
        <p:nvGrpSpPr>
          <p:cNvPr id="3" name="Group 3"/>
          <p:cNvGrpSpPr/>
          <p:nvPr/>
        </p:nvGrpSpPr>
        <p:grpSpPr>
          <a:xfrm>
            <a:off x="8905875" y="1477406"/>
            <a:ext cx="47625" cy="7332189"/>
            <a:chOff x="0" y="0"/>
            <a:chExt cx="12543" cy="1931111"/>
          </a:xfrm>
        </p:grpSpPr>
        <p:sp>
          <p:nvSpPr>
            <p:cNvPr id="4" name="Freeform 4"/>
            <p:cNvSpPr/>
            <p:nvPr/>
          </p:nvSpPr>
          <p:spPr>
            <a:xfrm>
              <a:off x="0" y="0"/>
              <a:ext cx="12543" cy="1931111"/>
            </a:xfrm>
            <a:custGeom>
              <a:avLst/>
              <a:gdLst/>
              <a:ahLst/>
              <a:cxnLst/>
              <a:rect l="l" t="t" r="r" b="b"/>
              <a:pathLst>
                <a:path w="12543" h="1931111">
                  <a:moveTo>
                    <a:pt x="0" y="0"/>
                  </a:moveTo>
                  <a:lnTo>
                    <a:pt x="12543" y="0"/>
                  </a:lnTo>
                  <a:lnTo>
                    <a:pt x="12543" y="1931111"/>
                  </a:lnTo>
                  <a:lnTo>
                    <a:pt x="0" y="1931111"/>
                  </a:lnTo>
                  <a:close/>
                </a:path>
              </a:pathLst>
            </a:custGeom>
            <a:solidFill>
              <a:srgbClr val="355952"/>
            </a:solidFill>
          </p:spPr>
          <p:txBody>
            <a:bodyPr/>
            <a:lstStyle/>
            <a:p>
              <a:endParaRPr lang="en-PH"/>
            </a:p>
          </p:txBody>
        </p:sp>
        <p:sp>
          <p:nvSpPr>
            <p:cNvPr id="5" name="TextBox 5"/>
            <p:cNvSpPr txBox="1"/>
            <p:nvPr/>
          </p:nvSpPr>
          <p:spPr>
            <a:xfrm>
              <a:off x="0" y="-123825"/>
              <a:ext cx="12543" cy="2054936"/>
            </a:xfrm>
            <a:prstGeom prst="rect">
              <a:avLst/>
            </a:prstGeom>
          </p:spPr>
          <p:txBody>
            <a:bodyPr lIns="50800" tIns="50800" rIns="50800" bIns="50800" rtlCol="0" anchor="ctr"/>
            <a:lstStyle/>
            <a:p>
              <a:pPr algn="ctr">
                <a:lnSpc>
                  <a:spcPts val="3500"/>
                </a:lnSpc>
              </a:pPr>
              <a:endParaRPr/>
            </a:p>
          </p:txBody>
        </p:sp>
      </p:grpSp>
      <p:sp>
        <p:nvSpPr>
          <p:cNvPr id="6" name="Freeform 6"/>
          <p:cNvSpPr/>
          <p:nvPr/>
        </p:nvSpPr>
        <p:spPr>
          <a:xfrm rot="-260972">
            <a:off x="77499" y="1366093"/>
            <a:ext cx="8574550" cy="6433321"/>
          </a:xfrm>
          <a:custGeom>
            <a:avLst/>
            <a:gdLst/>
            <a:ahLst/>
            <a:cxnLst/>
            <a:rect l="l" t="t" r="r" b="b"/>
            <a:pathLst>
              <a:path w="10981684" h="6726281">
                <a:moveTo>
                  <a:pt x="0" y="0"/>
                </a:moveTo>
                <a:lnTo>
                  <a:pt x="10981684" y="0"/>
                </a:lnTo>
                <a:lnTo>
                  <a:pt x="10981684" y="6726282"/>
                </a:lnTo>
                <a:lnTo>
                  <a:pt x="0" y="67262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PH"/>
          </a:p>
        </p:txBody>
      </p:sp>
      <p:sp>
        <p:nvSpPr>
          <p:cNvPr id="7" name="Freeform 7"/>
          <p:cNvSpPr/>
          <p:nvPr/>
        </p:nvSpPr>
        <p:spPr>
          <a:xfrm rot="-1848245">
            <a:off x="16629862" y="8737714"/>
            <a:ext cx="1792278" cy="922918"/>
          </a:xfrm>
          <a:custGeom>
            <a:avLst/>
            <a:gdLst/>
            <a:ahLst/>
            <a:cxnLst/>
            <a:rect l="l" t="t" r="r" b="b"/>
            <a:pathLst>
              <a:path w="2549249" h="1434684">
                <a:moveTo>
                  <a:pt x="0" y="0"/>
                </a:moveTo>
                <a:lnTo>
                  <a:pt x="2549249" y="0"/>
                </a:lnTo>
                <a:lnTo>
                  <a:pt x="2549249" y="1434684"/>
                </a:lnTo>
                <a:lnTo>
                  <a:pt x="0" y="14346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PH"/>
          </a:p>
        </p:txBody>
      </p:sp>
      <p:sp>
        <p:nvSpPr>
          <p:cNvPr id="8" name="TextBox 8"/>
          <p:cNvSpPr txBox="1"/>
          <p:nvPr/>
        </p:nvSpPr>
        <p:spPr>
          <a:xfrm>
            <a:off x="1295400" y="4152900"/>
            <a:ext cx="8982717" cy="2976821"/>
          </a:xfrm>
          <a:prstGeom prst="rect">
            <a:avLst/>
          </a:prstGeom>
        </p:spPr>
        <p:txBody>
          <a:bodyPr lIns="0" tIns="0" rIns="0" bIns="0" rtlCol="0" anchor="t">
            <a:spAutoFit/>
          </a:bodyPr>
          <a:lstStyle/>
          <a:p>
            <a:pPr algn="l">
              <a:lnSpc>
                <a:spcPts val="7173"/>
              </a:lnSpc>
            </a:pPr>
            <a:r>
              <a:rPr lang="en-US" sz="7173" b="1" dirty="0">
                <a:solidFill>
                  <a:srgbClr val="F8F8F8"/>
                </a:solidFill>
                <a:latin typeface="Agrandir Bold"/>
                <a:ea typeface="Agrandir Bold"/>
                <a:cs typeface="Agrandir Bold"/>
                <a:sym typeface="Agrandir Bold"/>
              </a:rPr>
              <a:t>Modernization Perspective</a:t>
            </a:r>
          </a:p>
          <a:p>
            <a:pPr algn="l">
              <a:lnSpc>
                <a:spcPts val="7173"/>
              </a:lnSpc>
            </a:pPr>
            <a:r>
              <a:rPr lang="en-US" sz="7173" b="1" dirty="0">
                <a:solidFill>
                  <a:srgbClr val="F8F8F8"/>
                </a:solidFill>
                <a:latin typeface="Agrandir Bold"/>
                <a:ea typeface="Agrandir Bold"/>
                <a:cs typeface="Agrandir Bold"/>
                <a:sym typeface="Agrandir Bold"/>
              </a:rPr>
              <a:t> </a:t>
            </a:r>
          </a:p>
        </p:txBody>
      </p:sp>
      <p:sp>
        <p:nvSpPr>
          <p:cNvPr id="9" name="TextBox 9"/>
          <p:cNvSpPr txBox="1"/>
          <p:nvPr/>
        </p:nvSpPr>
        <p:spPr>
          <a:xfrm>
            <a:off x="8905875" y="1277381"/>
            <a:ext cx="8619699" cy="8208646"/>
          </a:xfrm>
          <a:prstGeom prst="rect">
            <a:avLst/>
          </a:prstGeom>
        </p:spPr>
        <p:txBody>
          <a:bodyPr lIns="0" tIns="0" rIns="0" bIns="0" rtlCol="0" anchor="t">
            <a:spAutoFit/>
          </a:bodyPr>
          <a:lstStyle/>
          <a:p>
            <a:pPr algn="just">
              <a:lnSpc>
                <a:spcPts val="7075"/>
              </a:lnSpc>
            </a:pPr>
            <a:r>
              <a:rPr lang="en-US" sz="5571" dirty="0">
                <a:solidFill>
                  <a:srgbClr val="2B2B2B"/>
                </a:solidFill>
                <a:latin typeface="Agrandir"/>
                <a:ea typeface="Agrandir"/>
                <a:cs typeface="Agrandir"/>
                <a:sym typeface="Agrandir"/>
              </a:rPr>
              <a:t>T</a:t>
            </a:r>
            <a:r>
              <a:rPr lang="en-US" sz="5571" b="1" dirty="0">
                <a:solidFill>
                  <a:srgbClr val="2B2B2B"/>
                </a:solidFill>
                <a:latin typeface="Agrandir Bold"/>
                <a:ea typeface="Agrandir Bold"/>
                <a:cs typeface="Agrandir Bold"/>
                <a:sym typeface="Agrandir Bold"/>
              </a:rPr>
              <a:t>his perspective sees globalization as a positive force that helps all nations progress. It argues that developing nations can modernize by adopting Western technology, education, and infrastructure.</a:t>
            </a:r>
          </a:p>
        </p:txBody>
      </p:sp>
      <p:sp>
        <p:nvSpPr>
          <p:cNvPr id="10" name="Freeform 10"/>
          <p:cNvSpPr/>
          <p:nvPr/>
        </p:nvSpPr>
        <p:spPr>
          <a:xfrm rot="-9023713">
            <a:off x="16312545" y="218257"/>
            <a:ext cx="1922085" cy="1011283"/>
          </a:xfrm>
          <a:custGeom>
            <a:avLst/>
            <a:gdLst/>
            <a:ahLst/>
            <a:cxnLst/>
            <a:rect l="l" t="t" r="r" b="b"/>
            <a:pathLst>
              <a:path w="2823258" h="1588893">
                <a:moveTo>
                  <a:pt x="0" y="0"/>
                </a:moveTo>
                <a:lnTo>
                  <a:pt x="2823258" y="0"/>
                </a:lnTo>
                <a:lnTo>
                  <a:pt x="2823258" y="1588893"/>
                </a:lnTo>
                <a:lnTo>
                  <a:pt x="0" y="158889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PH"/>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698</TotalTime>
  <Words>2336</Words>
  <Application>Microsoft Macintosh PowerPoint</Application>
  <PresentationFormat>Custom</PresentationFormat>
  <Paragraphs>147</Paragraphs>
  <Slides>31</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31</vt:i4>
      </vt:variant>
    </vt:vector>
  </HeadingPairs>
  <TitlesOfParts>
    <vt:vector size="43" baseType="lpstr">
      <vt:lpstr>Be Vietnam Ultra-Bold</vt:lpstr>
      <vt:lpstr>Calibri</vt:lpstr>
      <vt:lpstr>Agrandir Bold</vt:lpstr>
      <vt:lpstr>Arial Black</vt:lpstr>
      <vt:lpstr>Public Sans Medium</vt:lpstr>
      <vt:lpstr>Aptos</vt:lpstr>
      <vt:lpstr>Arial</vt:lpstr>
      <vt:lpstr>Public Sans Bold</vt:lpstr>
      <vt:lpstr>Agrandir</vt:lpstr>
      <vt:lpstr>Arimo</vt:lpstr>
      <vt:lpstr>Public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THEORIES OF GLOBALIZATION</dc:title>
  <dc:creator>Chelle</dc:creator>
  <cp:lastModifiedBy>Jackelyn Legaspi</cp:lastModifiedBy>
  <cp:revision>36</cp:revision>
  <dcterms:created xsi:type="dcterms:W3CDTF">2006-08-16T00:00:00Z</dcterms:created>
  <dcterms:modified xsi:type="dcterms:W3CDTF">2025-10-02T11:32:24Z</dcterms:modified>
  <dc:identifier>DAGeSH1cByU</dc:identifier>
</cp:coreProperties>
</file>